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9" r:id="rId4"/>
    <p:sldId id="279" r:id="rId5"/>
    <p:sldId id="280" r:id="rId6"/>
    <p:sldId id="284" r:id="rId7"/>
    <p:sldId id="283" r:id="rId8"/>
    <p:sldId id="282" r:id="rId9"/>
    <p:sldId id="281" r:id="rId10"/>
    <p:sldId id="268" r:id="rId11"/>
    <p:sldId id="272" r:id="rId12"/>
    <p:sldId id="273" r:id="rId13"/>
    <p:sldId id="274" r:id="rId14"/>
    <p:sldId id="275" r:id="rId15"/>
    <p:sldId id="270" r:id="rId16"/>
    <p:sldId id="258" r:id="rId17"/>
    <p:sldId id="259" r:id="rId18"/>
    <p:sldId id="261" r:id="rId19"/>
    <p:sldId id="262" r:id="rId20"/>
    <p:sldId id="263" r:id="rId21"/>
    <p:sldId id="264" r:id="rId22"/>
    <p:sldId id="265" r:id="rId23"/>
    <p:sldId id="277" r:id="rId24"/>
    <p:sldId id="276" r:id="rId25"/>
    <p:sldId id="267"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55A"/>
    <a:srgbClr val="5B1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77" autoAdjust="0"/>
    <p:restoredTop sz="94694"/>
  </p:normalViewPr>
  <p:slideViewPr>
    <p:cSldViewPr snapToGrid="0" snapToObjects="1">
      <p:cViewPr varScale="1">
        <p:scale>
          <a:sx n="120" d="100"/>
          <a:sy n="120"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 bird's eye view of a flooded area&#10;&#10;Description automatically generated with low confidence">
            <a:extLst>
              <a:ext uri="{FF2B5EF4-FFF2-40B4-BE49-F238E27FC236}">
                <a16:creationId xmlns:a16="http://schemas.microsoft.com/office/drawing/2014/main" id="{C99DC047-5CE0-2A4D-856D-DB013F68CF91}"/>
              </a:ext>
            </a:extLst>
          </p:cNvPr>
          <p:cNvPicPr>
            <a:picLocks noChangeAspect="1"/>
          </p:cNvPicPr>
          <p:nvPr userDrawn="1"/>
        </p:nvPicPr>
        <p:blipFill>
          <a:blip r:embed="rId2"/>
          <a:stretch>
            <a:fillRect/>
          </a:stretch>
        </p:blipFill>
        <p:spPr>
          <a:xfrm>
            <a:off x="0" y="5080"/>
            <a:ext cx="9144000" cy="6847840"/>
          </a:xfrm>
          <a:prstGeom prst="rect">
            <a:avLst/>
          </a:prstGeom>
        </p:spPr>
      </p:pic>
      <p:sp>
        <p:nvSpPr>
          <p:cNvPr id="15" name="Rectangle 14">
            <a:extLst>
              <a:ext uri="{FF2B5EF4-FFF2-40B4-BE49-F238E27FC236}">
                <a16:creationId xmlns:a16="http://schemas.microsoft.com/office/drawing/2014/main" id="{B8BA03E5-F841-2746-AAB6-48D8D27F4786}"/>
              </a:ext>
            </a:extLst>
          </p:cNvPr>
          <p:cNvSpPr/>
          <p:nvPr userDrawn="1"/>
        </p:nvSpPr>
        <p:spPr>
          <a:xfrm>
            <a:off x="-2" y="0"/>
            <a:ext cx="9144000" cy="6858000"/>
          </a:xfrm>
          <a:prstGeom prst="rect">
            <a:avLst/>
          </a:prstGeom>
          <a:gradFill>
            <a:gsLst>
              <a:gs pos="0">
                <a:schemeClr val="tx1">
                  <a:lumMod val="50000"/>
                  <a:lumOff val="50000"/>
                  <a:alpha val="20000"/>
                </a:schemeClr>
              </a:gs>
              <a:gs pos="31000">
                <a:schemeClr val="tx1">
                  <a:alpha val="30000"/>
                </a:schemeClr>
              </a:gs>
              <a:gs pos="72000">
                <a:schemeClr val="tx1">
                  <a:alpha val="30000"/>
                </a:schemeClr>
              </a:gs>
              <a:gs pos="100000">
                <a:schemeClr val="tx1">
                  <a:lumMod val="50000"/>
                  <a:lumOff val="5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2592B6A8-CF26-CF4C-B5BE-061ECACEE6E8}"/>
              </a:ext>
            </a:extLst>
          </p:cNvPr>
          <p:cNvSpPr/>
          <p:nvPr userDrawn="1"/>
        </p:nvSpPr>
        <p:spPr>
          <a:xfrm>
            <a:off x="0" y="5495544"/>
            <a:ext cx="3822192" cy="1362456"/>
          </a:xfrm>
          <a:prstGeom prst="rtTriangle">
            <a:avLst/>
          </a:prstGeom>
          <a:solidFill>
            <a:srgbClr val="2B45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4B092E4-0ACD-3B40-A245-AFE9BF8CCAAE}"/>
              </a:ext>
            </a:extLst>
          </p:cNvPr>
          <p:cNvSpPr/>
          <p:nvPr userDrawn="1"/>
        </p:nvSpPr>
        <p:spPr>
          <a:xfrm flipH="1">
            <a:off x="3986784" y="5769864"/>
            <a:ext cx="5157218" cy="1088136"/>
          </a:xfrm>
          <a:prstGeom prst="rtTriangle">
            <a:avLst/>
          </a:prstGeom>
          <a:solidFill>
            <a:srgbClr val="5B15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AC7DC050-EB92-754E-8FE0-7ABA928AE2D9}"/>
              </a:ext>
            </a:extLst>
          </p:cNvPr>
          <p:cNvSpPr/>
          <p:nvPr userDrawn="1"/>
        </p:nvSpPr>
        <p:spPr>
          <a:xfrm rot="10800000">
            <a:off x="2783840" y="-2"/>
            <a:ext cx="6360162" cy="985841"/>
          </a:xfrm>
          <a:prstGeom prst="rtTriangle">
            <a:avLst/>
          </a:prstGeom>
          <a:solidFill>
            <a:srgbClr val="2B45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CB9A245-E7A6-0D44-ABB4-42EDE284DB98}"/>
              </a:ext>
            </a:extLst>
          </p:cNvPr>
          <p:cNvSpPr/>
          <p:nvPr userDrawn="1"/>
        </p:nvSpPr>
        <p:spPr>
          <a:xfrm rot="10800000" flipH="1">
            <a:off x="-2" y="4572"/>
            <a:ext cx="5151120" cy="1122363"/>
          </a:xfrm>
          <a:prstGeom prst="rtTriangle">
            <a:avLst/>
          </a:prstGeom>
          <a:solidFill>
            <a:srgbClr val="5B15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556828"/>
            <a:ext cx="7772400" cy="985843"/>
          </a:xfrm>
        </p:spPr>
        <p:txBody>
          <a:bodyPr anchor="b"/>
          <a:lstStyle>
            <a:lvl1pPr algn="ctr">
              <a:defRPr sz="6000">
                <a:solidFill>
                  <a:schemeClr val="bg1"/>
                </a:solidFill>
              </a:defRPr>
            </a:lvl1pPr>
          </a:lstStyle>
          <a:p>
            <a:r>
              <a:rPr lang="en-US" dirty="0"/>
              <a:t>MHP Presentation</a:t>
            </a:r>
          </a:p>
        </p:txBody>
      </p:sp>
      <p:sp>
        <p:nvSpPr>
          <p:cNvPr id="3" name="Subtitle 2"/>
          <p:cNvSpPr>
            <a:spLocks noGrp="1"/>
          </p:cNvSpPr>
          <p:nvPr>
            <p:ph type="subTitle" idx="1"/>
          </p:nvPr>
        </p:nvSpPr>
        <p:spPr>
          <a:xfrm>
            <a:off x="1143000" y="3628954"/>
            <a:ext cx="6858000" cy="34750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a:t>
            </a:fld>
            <a:endParaRPr lang="en-US" dirty="0"/>
          </a:p>
        </p:txBody>
      </p:sp>
      <p:pic>
        <p:nvPicPr>
          <p:cNvPr id="12" name="Picture 11" descr="Icon&#10;&#10;Description automatically generated with low confidence">
            <a:extLst>
              <a:ext uri="{FF2B5EF4-FFF2-40B4-BE49-F238E27FC236}">
                <a16:creationId xmlns:a16="http://schemas.microsoft.com/office/drawing/2014/main" id="{908B5967-FB8E-0E47-A447-726A9A75E558}"/>
              </a:ext>
            </a:extLst>
          </p:cNvPr>
          <p:cNvPicPr>
            <a:picLocks noChangeAspect="1"/>
          </p:cNvPicPr>
          <p:nvPr userDrawn="1"/>
        </p:nvPicPr>
        <p:blipFill>
          <a:blip r:embed="rId3"/>
          <a:stretch>
            <a:fillRect/>
          </a:stretch>
        </p:blipFill>
        <p:spPr>
          <a:xfrm>
            <a:off x="340577" y="253683"/>
            <a:ext cx="802423" cy="386397"/>
          </a:xfrm>
          <a:prstGeom prst="rect">
            <a:avLst/>
          </a:prstGeom>
        </p:spPr>
      </p:pic>
    </p:spTree>
    <p:extLst>
      <p:ext uri="{BB962C8B-B14F-4D97-AF65-F5344CB8AC3E}">
        <p14:creationId xmlns:p14="http://schemas.microsoft.com/office/powerpoint/2010/main" val="15680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C580-A2E2-844F-BC98-0691BF948910}"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111222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C580-A2E2-844F-BC98-0691BF948910}"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414899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B4756427-45DA-AF4E-AD0E-78980F4D56D1}"/>
              </a:ext>
            </a:extLst>
          </p:cNvPr>
          <p:cNvSpPr/>
          <p:nvPr userDrawn="1"/>
        </p:nvSpPr>
        <p:spPr>
          <a:xfrm rot="10800000">
            <a:off x="5344159" y="2220"/>
            <a:ext cx="3799840" cy="1125244"/>
          </a:xfrm>
          <a:prstGeom prst="rtTriangle">
            <a:avLst/>
          </a:prstGeom>
          <a:solidFill>
            <a:srgbClr val="2B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7B2F0FD1-E2E1-DF46-B2BE-7F314FE3FAD1}"/>
              </a:ext>
            </a:extLst>
          </p:cNvPr>
          <p:cNvSpPr/>
          <p:nvPr userDrawn="1"/>
        </p:nvSpPr>
        <p:spPr>
          <a:xfrm>
            <a:off x="0" y="6126480"/>
            <a:ext cx="3799840" cy="731520"/>
          </a:xfrm>
          <a:prstGeom prst="rtTriangle">
            <a:avLst/>
          </a:prstGeom>
          <a:solidFill>
            <a:srgbClr val="2B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09F7F77E-0ACB-FA4E-92B7-5E7A94BB608A}"/>
              </a:ext>
            </a:extLst>
          </p:cNvPr>
          <p:cNvSpPr/>
          <p:nvPr userDrawn="1"/>
        </p:nvSpPr>
        <p:spPr>
          <a:xfrm flipH="1">
            <a:off x="5344162" y="6126480"/>
            <a:ext cx="3799840" cy="731520"/>
          </a:xfrm>
          <a:prstGeom prst="rtTriangle">
            <a:avLst/>
          </a:prstGeom>
          <a:solidFill>
            <a:srgbClr val="5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with low confidence">
            <a:extLst>
              <a:ext uri="{FF2B5EF4-FFF2-40B4-BE49-F238E27FC236}">
                <a16:creationId xmlns:a16="http://schemas.microsoft.com/office/drawing/2014/main" id="{D4021B9C-4562-374A-8B2E-DD90E264611E}"/>
              </a:ext>
            </a:extLst>
          </p:cNvPr>
          <p:cNvPicPr>
            <a:picLocks noChangeAspect="1"/>
          </p:cNvPicPr>
          <p:nvPr userDrawn="1"/>
        </p:nvPicPr>
        <p:blipFill>
          <a:blip r:embed="rId2"/>
          <a:stretch>
            <a:fillRect/>
          </a:stretch>
        </p:blipFill>
        <p:spPr>
          <a:xfrm>
            <a:off x="8008812" y="174782"/>
            <a:ext cx="802423" cy="386397"/>
          </a:xfrm>
          <a:prstGeom prst="rect">
            <a:avLst/>
          </a:prstGeom>
        </p:spPr>
      </p:pic>
      <p:sp>
        <p:nvSpPr>
          <p:cNvPr id="10" name="Title 1">
            <a:extLst>
              <a:ext uri="{FF2B5EF4-FFF2-40B4-BE49-F238E27FC236}">
                <a16:creationId xmlns:a16="http://schemas.microsoft.com/office/drawing/2014/main" id="{14697FED-696D-F94D-9801-BF88132BDFA2}"/>
              </a:ext>
            </a:extLst>
          </p:cNvPr>
          <p:cNvSpPr>
            <a:spLocks noGrp="1"/>
          </p:cNvSpPr>
          <p:nvPr>
            <p:ph type="title"/>
          </p:nvPr>
        </p:nvSpPr>
        <p:spPr>
          <a:xfrm>
            <a:off x="601744" y="510803"/>
            <a:ext cx="5452960" cy="386397"/>
          </a:xfrm>
        </p:spPr>
        <p:txBody>
          <a:bodyPr>
            <a:noAutofit/>
          </a:bodyPr>
          <a:lstStyle>
            <a:lvl1pPr algn="l">
              <a:defRPr sz="3200">
                <a:solidFill>
                  <a:srgbClr val="2B455A"/>
                </a:solidFill>
              </a:defRPr>
            </a:lvl1pPr>
          </a:lstStyle>
          <a:p>
            <a:r>
              <a:rPr lang="en-US" dirty="0"/>
              <a:t>Click to edit Master title style</a:t>
            </a:r>
          </a:p>
        </p:txBody>
      </p:sp>
      <p:sp>
        <p:nvSpPr>
          <p:cNvPr id="13" name="Rectangle 12">
            <a:extLst>
              <a:ext uri="{FF2B5EF4-FFF2-40B4-BE49-F238E27FC236}">
                <a16:creationId xmlns:a16="http://schemas.microsoft.com/office/drawing/2014/main" id="{366F7E26-0D95-9D4C-9416-E56CF6B3C33B}"/>
              </a:ext>
            </a:extLst>
          </p:cNvPr>
          <p:cNvSpPr/>
          <p:nvPr userDrawn="1"/>
        </p:nvSpPr>
        <p:spPr>
          <a:xfrm>
            <a:off x="428123" y="414222"/>
            <a:ext cx="80795" cy="579560"/>
          </a:xfrm>
          <a:prstGeom prst="rect">
            <a:avLst/>
          </a:prstGeom>
          <a:solidFill>
            <a:srgbClr val="5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72AE3DC4-C2D9-D142-86E1-AC287F7B3C02}"/>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a:t>
            </a:fld>
            <a:endParaRPr lang="en-US" dirty="0"/>
          </a:p>
        </p:txBody>
      </p:sp>
    </p:spTree>
    <p:extLst>
      <p:ext uri="{BB962C8B-B14F-4D97-AF65-F5344CB8AC3E}">
        <p14:creationId xmlns:p14="http://schemas.microsoft.com/office/powerpoint/2010/main" val="380729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C580-A2E2-844F-BC98-0691BF948910}"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221264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mountain, outdoor, sky, nature&#10;&#10;Description automatically generated">
            <a:extLst>
              <a:ext uri="{FF2B5EF4-FFF2-40B4-BE49-F238E27FC236}">
                <a16:creationId xmlns:a16="http://schemas.microsoft.com/office/drawing/2014/main" id="{8534E255-5170-F044-9514-12CF484DC5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5080"/>
            <a:ext cx="9144000" cy="6847840"/>
          </a:xfrm>
          <a:prstGeom prst="rect">
            <a:avLst/>
          </a:prstGeom>
        </p:spPr>
      </p:pic>
      <p:sp>
        <p:nvSpPr>
          <p:cNvPr id="7" name="Rectangle 6">
            <a:extLst>
              <a:ext uri="{FF2B5EF4-FFF2-40B4-BE49-F238E27FC236}">
                <a16:creationId xmlns:a16="http://schemas.microsoft.com/office/drawing/2014/main" id="{8D09A50E-E2F0-4F4E-9048-D0CD823EB5B2}"/>
              </a:ext>
            </a:extLst>
          </p:cNvPr>
          <p:cNvSpPr/>
          <p:nvPr userDrawn="1"/>
        </p:nvSpPr>
        <p:spPr>
          <a:xfrm>
            <a:off x="-2" y="19400"/>
            <a:ext cx="9144000" cy="6858000"/>
          </a:xfrm>
          <a:prstGeom prst="rect">
            <a:avLst/>
          </a:prstGeom>
          <a:solidFill>
            <a:srgbClr val="2B455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F118AF0-F520-674F-84C9-839E6141ABC8}"/>
              </a:ext>
            </a:extLst>
          </p:cNvPr>
          <p:cNvSpPr/>
          <p:nvPr userDrawn="1"/>
        </p:nvSpPr>
        <p:spPr>
          <a:xfrm flipH="1">
            <a:off x="3986784" y="5769864"/>
            <a:ext cx="5157218" cy="1088136"/>
          </a:xfrm>
          <a:prstGeom prst="rtTriangle">
            <a:avLst/>
          </a:prstGeom>
          <a:solidFill>
            <a:srgbClr val="5B15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85BC3E6-D5E6-024E-A3DB-5763F9C86271}"/>
              </a:ext>
            </a:extLst>
          </p:cNvPr>
          <p:cNvSpPr/>
          <p:nvPr userDrawn="1"/>
        </p:nvSpPr>
        <p:spPr>
          <a:xfrm rot="10800000" flipH="1">
            <a:off x="-2" y="4572"/>
            <a:ext cx="5151120" cy="1122363"/>
          </a:xfrm>
          <a:prstGeom prst="rtTriangle">
            <a:avLst/>
          </a:prstGeom>
          <a:solidFill>
            <a:srgbClr val="5B15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low confidence">
            <a:extLst>
              <a:ext uri="{FF2B5EF4-FFF2-40B4-BE49-F238E27FC236}">
                <a16:creationId xmlns:a16="http://schemas.microsoft.com/office/drawing/2014/main" id="{420F5DEB-C142-CE47-9C90-BEB8C0CBE349}"/>
              </a:ext>
            </a:extLst>
          </p:cNvPr>
          <p:cNvPicPr>
            <a:picLocks noChangeAspect="1"/>
          </p:cNvPicPr>
          <p:nvPr userDrawn="1"/>
        </p:nvPicPr>
        <p:blipFill>
          <a:blip r:embed="rId4"/>
          <a:stretch>
            <a:fillRect/>
          </a:stretch>
        </p:blipFill>
        <p:spPr>
          <a:xfrm>
            <a:off x="340577" y="253683"/>
            <a:ext cx="802423" cy="386397"/>
          </a:xfrm>
          <a:prstGeom prst="rect">
            <a:avLst/>
          </a:prstGeom>
        </p:spPr>
      </p:pic>
      <p:sp>
        <p:nvSpPr>
          <p:cNvPr id="12" name="Slide Number Placeholder 5">
            <a:extLst>
              <a:ext uri="{FF2B5EF4-FFF2-40B4-BE49-F238E27FC236}">
                <a16:creationId xmlns:a16="http://schemas.microsoft.com/office/drawing/2014/main" id="{BB3ADAD2-B440-834F-A6A5-6E1281F05511}"/>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a:t>
            </a:fld>
            <a:endParaRPr lang="en-US" dirty="0"/>
          </a:p>
        </p:txBody>
      </p:sp>
    </p:spTree>
    <p:extLst>
      <p:ext uri="{BB962C8B-B14F-4D97-AF65-F5344CB8AC3E}">
        <p14:creationId xmlns:p14="http://schemas.microsoft.com/office/powerpoint/2010/main" val="266276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E5C580-A2E2-844F-BC98-0691BF948910}"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44497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E5C580-A2E2-844F-BC98-0691BF948910}"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36620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E5C580-A2E2-844F-BC98-0691BF948910}"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178173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5C580-A2E2-844F-BC98-0691BF948910}"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204789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5C580-A2E2-844F-BC98-0691BF948910}"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296108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5C580-A2E2-844F-BC98-0691BF948910}" type="datetimeFigureOut">
              <a:rPr lang="en-US" smtClean="0"/>
              <a:t>8/18/2021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8A2F8-2621-B541-B54B-27C0485638AF}" type="slidenum">
              <a:rPr lang="en-US" smtClean="0"/>
              <a:t>‹#›</a:t>
            </a:fld>
            <a:endParaRPr lang="en-US"/>
          </a:p>
        </p:txBody>
      </p:sp>
    </p:spTree>
    <p:extLst>
      <p:ext uri="{BB962C8B-B14F-4D97-AF65-F5344CB8AC3E}">
        <p14:creationId xmlns:p14="http://schemas.microsoft.com/office/powerpoint/2010/main" val="1096468963"/>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ving.com/tips/how-much-does-a-new-mobile-home-cost/" TargetMode="External"/><Relationship Id="rId2" Type="http://schemas.openxmlformats.org/officeDocument/2006/relationships/hyperlink" Target="https://fred.stlouisfed.org/series/MSPUS" TargetMode="External"/><Relationship Id="rId1" Type="http://schemas.openxmlformats.org/officeDocument/2006/relationships/slideLayout" Target="../slideLayouts/slideLayout2.xml"/><Relationship Id="rId5" Type="http://schemas.openxmlformats.org/officeDocument/2006/relationships/hyperlink" Target="https://www.statista.com/statistics/1038762/mobile-home-monthly-rent-usa/" TargetMode="External"/><Relationship Id="rId4" Type="http://schemas.openxmlformats.org/officeDocument/2006/relationships/hyperlink" Target="https://www.statista.com/statistics/1063502/average-monthly-apartment-rent-us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mhproperti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8A6D-6A85-484C-A36C-51CA6E84DA04}"/>
              </a:ext>
            </a:extLst>
          </p:cNvPr>
          <p:cNvSpPr>
            <a:spLocks noGrp="1"/>
          </p:cNvSpPr>
          <p:nvPr>
            <p:ph type="ctrTitle"/>
          </p:nvPr>
        </p:nvSpPr>
        <p:spPr>
          <a:xfrm>
            <a:off x="874336" y="2855984"/>
            <a:ext cx="7315200" cy="1353311"/>
          </a:xfrm>
        </p:spPr>
        <p:txBody>
          <a:bodyPr>
            <a:noAutofit/>
          </a:bodyPr>
          <a:lstStyle/>
          <a:p>
            <a:r>
              <a:rPr lang="en-US" sz="4400" b="1" dirty="0"/>
              <a:t>INVESTOR PRESENTATION 2021</a:t>
            </a:r>
            <a:endParaRPr lang="en-US" sz="4400" dirty="0"/>
          </a:p>
        </p:txBody>
      </p:sp>
      <p:sp>
        <p:nvSpPr>
          <p:cNvPr id="3" name="Subtitle 2">
            <a:extLst>
              <a:ext uri="{FF2B5EF4-FFF2-40B4-BE49-F238E27FC236}">
                <a16:creationId xmlns:a16="http://schemas.microsoft.com/office/drawing/2014/main" id="{BA997632-EFCF-634F-9F9C-EBC2DE59BD4F}"/>
              </a:ext>
            </a:extLst>
          </p:cNvPr>
          <p:cNvSpPr>
            <a:spLocks noGrp="1"/>
          </p:cNvSpPr>
          <p:nvPr>
            <p:ph type="subTitle" idx="1"/>
          </p:nvPr>
        </p:nvSpPr>
        <p:spPr>
          <a:xfrm>
            <a:off x="1143000" y="2400917"/>
            <a:ext cx="6858000" cy="455067"/>
          </a:xfrm>
        </p:spPr>
        <p:txBody>
          <a:bodyPr>
            <a:normAutofit lnSpcReduction="10000"/>
          </a:bodyPr>
          <a:lstStyle/>
          <a:p>
            <a:r>
              <a:rPr lang="en-US" sz="2800" b="1" dirty="0"/>
              <a:t>Manufactured Housing Properties Inc.</a:t>
            </a:r>
            <a:endParaRPr lang="en-US" sz="2800" dirty="0"/>
          </a:p>
        </p:txBody>
      </p:sp>
      <p:sp>
        <p:nvSpPr>
          <p:cNvPr id="4" name="Subtitle 2">
            <a:extLst>
              <a:ext uri="{FF2B5EF4-FFF2-40B4-BE49-F238E27FC236}">
                <a16:creationId xmlns:a16="http://schemas.microsoft.com/office/drawing/2014/main" id="{546401D3-66D7-1B41-8894-B5A57A74B814}"/>
              </a:ext>
            </a:extLst>
          </p:cNvPr>
          <p:cNvSpPr txBox="1">
            <a:spLocks/>
          </p:cNvSpPr>
          <p:nvPr/>
        </p:nvSpPr>
        <p:spPr>
          <a:xfrm>
            <a:off x="4215578" y="6183535"/>
            <a:ext cx="4645394" cy="445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i="1" dirty="0"/>
              <a:t>Property pictured herein is owned and managed by</a:t>
            </a:r>
            <a:br>
              <a:rPr lang="en-US" sz="1200" i="1" dirty="0"/>
            </a:br>
            <a:r>
              <a:rPr lang="en-US" sz="1200" i="1" dirty="0"/>
              <a:t>Manufactured Housing Properties.</a:t>
            </a:r>
            <a:endParaRPr lang="en-US" sz="1200" dirty="0"/>
          </a:p>
        </p:txBody>
      </p:sp>
    </p:spTree>
    <p:extLst>
      <p:ext uri="{BB962C8B-B14F-4D97-AF65-F5344CB8AC3E}">
        <p14:creationId xmlns:p14="http://schemas.microsoft.com/office/powerpoint/2010/main" val="322801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Housing Shortage</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10</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718457" y="1370299"/>
            <a:ext cx="7539718" cy="1785104"/>
          </a:xfrm>
          <a:prstGeom prst="rect">
            <a:avLst/>
          </a:prstGeom>
          <a:noFill/>
        </p:spPr>
        <p:txBody>
          <a:bodyPr wrap="square" rtlCol="0">
            <a:spAutoFit/>
          </a:bodyPr>
          <a:lstStyle/>
          <a:p>
            <a:r>
              <a:rPr lang="en-US" sz="2200" b="1" dirty="0">
                <a:solidFill>
                  <a:srgbClr val="5B1513"/>
                </a:solidFill>
              </a:rPr>
              <a:t>THE AFFORDABLE HOUSING PROBLEM</a:t>
            </a:r>
            <a:r>
              <a:rPr lang="en-US" sz="2200" b="1" baseline="30000" dirty="0">
                <a:solidFill>
                  <a:srgbClr val="5B1513"/>
                </a:solidFill>
              </a:rPr>
              <a:t>1</a:t>
            </a:r>
            <a:r>
              <a:rPr lang="en-US" sz="2200" b="1" dirty="0">
                <a:solidFill>
                  <a:srgbClr val="5B1513"/>
                </a:solidFill>
              </a:rPr>
              <a:t> </a:t>
            </a:r>
            <a:endParaRPr lang="en-US" sz="2200" dirty="0">
              <a:solidFill>
                <a:srgbClr val="5B1513"/>
              </a:solidFill>
            </a:endParaRPr>
          </a:p>
          <a:p>
            <a:pPr marL="285750" lvl="0" indent="-166688">
              <a:buClr>
                <a:srgbClr val="5B1513"/>
              </a:buClr>
              <a:buFont typeface="Arial" panose="020B0604020202020204" pitchFamily="34" charset="0"/>
              <a:buChar char="•"/>
            </a:pPr>
            <a:r>
              <a:rPr lang="en-US" sz="2200" dirty="0"/>
              <a:t>Over </a:t>
            </a:r>
            <a:r>
              <a:rPr lang="en-US" sz="2200" b="1" dirty="0">
                <a:solidFill>
                  <a:srgbClr val="5B1513"/>
                </a:solidFill>
              </a:rPr>
              <a:t>30%</a:t>
            </a:r>
            <a:r>
              <a:rPr lang="en-US" sz="2200" dirty="0"/>
              <a:t> of all households are “cost-burdened,” spending more than 30% of their income on housing.</a:t>
            </a:r>
          </a:p>
          <a:p>
            <a:pPr marL="285750" lvl="0" indent="-166688">
              <a:buClr>
                <a:srgbClr val="5B1513"/>
              </a:buClr>
              <a:buFont typeface="Arial" panose="020B0604020202020204" pitchFamily="34" charset="0"/>
              <a:buChar char="•"/>
            </a:pPr>
            <a:r>
              <a:rPr lang="en-US" sz="2200" b="1" dirty="0">
                <a:solidFill>
                  <a:srgbClr val="5B1513"/>
                </a:solidFill>
              </a:rPr>
              <a:t>1 in 7 </a:t>
            </a:r>
            <a:r>
              <a:rPr lang="en-US" sz="2200" dirty="0"/>
              <a:t>households are “severely cost-burdened,” spending more than 50% of their income on housing.</a:t>
            </a:r>
          </a:p>
        </p:txBody>
      </p:sp>
      <p:sp>
        <p:nvSpPr>
          <p:cNvPr id="7" name="TextBox 6">
            <a:extLst>
              <a:ext uri="{FF2B5EF4-FFF2-40B4-BE49-F238E27FC236}">
                <a16:creationId xmlns:a16="http://schemas.microsoft.com/office/drawing/2014/main" id="{C45B6335-4857-384A-AB70-18AEB2192E6C}"/>
              </a:ext>
            </a:extLst>
          </p:cNvPr>
          <p:cNvSpPr txBox="1"/>
          <p:nvPr/>
        </p:nvSpPr>
        <p:spPr>
          <a:xfrm>
            <a:off x="718457" y="5413606"/>
            <a:ext cx="7539718" cy="646331"/>
          </a:xfrm>
          <a:prstGeom prst="rect">
            <a:avLst/>
          </a:prstGeom>
          <a:noFill/>
        </p:spPr>
        <p:txBody>
          <a:bodyPr wrap="square" rtlCol="0">
            <a:spAutoFit/>
          </a:bodyPr>
          <a:lstStyle/>
          <a:p>
            <a:r>
              <a:rPr lang="en-US" baseline="30000" dirty="0"/>
              <a:t>1. Joint Center for Housing Studies of Harvard University. </a:t>
            </a:r>
            <a:r>
              <a:rPr lang="en-US" i="1" baseline="30000" dirty="0"/>
              <a:t>The State of the Nation’s Housing 2020. </a:t>
            </a:r>
            <a:r>
              <a:rPr lang="en-US" baseline="30000" dirty="0"/>
              <a:t>https://</a:t>
            </a:r>
            <a:r>
              <a:rPr lang="en-US" baseline="30000" dirty="0" err="1"/>
              <a:t>www.jchs.harvard.edu</a:t>
            </a:r>
            <a:r>
              <a:rPr lang="en-US" baseline="30000" dirty="0"/>
              <a:t>/sites/default/files/reports/files/Harvard_JCHS_The_State_of_the_Nations_Housing_2020_Report_Revised_120720.pdf</a:t>
            </a:r>
          </a:p>
        </p:txBody>
      </p:sp>
      <p:cxnSp>
        <p:nvCxnSpPr>
          <p:cNvPr id="8" name="Straight Connector 7">
            <a:extLst>
              <a:ext uri="{FF2B5EF4-FFF2-40B4-BE49-F238E27FC236}">
                <a16:creationId xmlns:a16="http://schemas.microsoft.com/office/drawing/2014/main" id="{BC3EC10A-8207-6B49-A3B1-C0F120C098C1}"/>
              </a:ext>
            </a:extLst>
          </p:cNvPr>
          <p:cNvCxnSpPr/>
          <p:nvPr/>
        </p:nvCxnSpPr>
        <p:spPr>
          <a:xfrm>
            <a:off x="794657" y="5290458"/>
            <a:ext cx="39406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FC9A09-6C91-F34C-8341-F01F3927883D}"/>
              </a:ext>
            </a:extLst>
          </p:cNvPr>
          <p:cNvSpPr txBox="1"/>
          <p:nvPr/>
        </p:nvSpPr>
        <p:spPr>
          <a:xfrm>
            <a:off x="718457" y="3367975"/>
            <a:ext cx="7539718" cy="1446550"/>
          </a:xfrm>
          <a:prstGeom prst="rect">
            <a:avLst/>
          </a:prstGeom>
          <a:noFill/>
        </p:spPr>
        <p:txBody>
          <a:bodyPr wrap="square" rtlCol="0">
            <a:spAutoFit/>
          </a:bodyPr>
          <a:lstStyle/>
          <a:p>
            <a:pPr marL="119062" lvl="0">
              <a:buClr>
                <a:srgbClr val="5B1513"/>
              </a:buClr>
            </a:pPr>
            <a:r>
              <a:rPr lang="en-US" sz="2200" dirty="0"/>
              <a:t>Other challenges for home-buyers include:</a:t>
            </a:r>
          </a:p>
          <a:p>
            <a:pPr marL="288925" indent="-168275">
              <a:buClr>
                <a:srgbClr val="5B1513"/>
              </a:buClr>
              <a:buFont typeface="Arial" panose="020B0604020202020204" pitchFamily="34" charset="0"/>
              <a:buChar char="•"/>
            </a:pPr>
            <a:r>
              <a:rPr lang="en-US" sz="2200" dirty="0"/>
              <a:t>Supply shortages</a:t>
            </a:r>
          </a:p>
          <a:p>
            <a:pPr marL="288925" indent="-168275">
              <a:buClr>
                <a:srgbClr val="5B1513"/>
              </a:buClr>
              <a:buFont typeface="Arial" panose="020B0604020202020204" pitchFamily="34" charset="0"/>
              <a:buChar char="•"/>
            </a:pPr>
            <a:r>
              <a:rPr lang="en-US" sz="2200" dirty="0"/>
              <a:t>Tighter credit restrictions</a:t>
            </a:r>
          </a:p>
          <a:p>
            <a:pPr marL="288925" indent="-168275">
              <a:buClr>
                <a:srgbClr val="5B1513"/>
              </a:buClr>
              <a:buFont typeface="Arial" panose="020B0604020202020204" pitchFamily="34" charset="0"/>
              <a:buChar char="•"/>
            </a:pPr>
            <a:r>
              <a:rPr lang="en-US" sz="2200" dirty="0"/>
              <a:t>Down payment barriers</a:t>
            </a:r>
          </a:p>
        </p:txBody>
      </p:sp>
    </p:spTree>
    <p:extLst>
      <p:ext uri="{BB962C8B-B14F-4D97-AF65-F5344CB8AC3E}">
        <p14:creationId xmlns:p14="http://schemas.microsoft.com/office/powerpoint/2010/main" val="359691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Diminishing Supply</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11</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718457" y="1545772"/>
            <a:ext cx="7539718" cy="2123658"/>
          </a:xfrm>
          <a:prstGeom prst="rect">
            <a:avLst/>
          </a:prstGeom>
          <a:noFill/>
        </p:spPr>
        <p:txBody>
          <a:bodyPr wrap="square" rtlCol="0">
            <a:spAutoFit/>
          </a:bodyPr>
          <a:lstStyle/>
          <a:p>
            <a:r>
              <a:rPr lang="en-US" sz="2200" dirty="0"/>
              <a:t>Despite the demand for manufactured housing, supply is diminishing due to:</a:t>
            </a:r>
            <a:br>
              <a:rPr lang="en-US" sz="2200" dirty="0"/>
            </a:br>
            <a:endParaRPr lang="en-US" sz="2200" dirty="0"/>
          </a:p>
          <a:p>
            <a:pPr marL="342900" lvl="0" indent="-223838">
              <a:buClr>
                <a:srgbClr val="5B1513"/>
              </a:buClr>
              <a:buFont typeface="Arial" panose="020B0604020202020204" pitchFamily="34" charset="0"/>
              <a:buChar char="•"/>
            </a:pPr>
            <a:r>
              <a:rPr lang="en-US" sz="2200" dirty="0"/>
              <a:t>Redevelopment of current communities</a:t>
            </a:r>
          </a:p>
          <a:p>
            <a:pPr marL="342900" lvl="0" indent="-223838">
              <a:buClr>
                <a:srgbClr val="5B1513"/>
              </a:buClr>
              <a:buFont typeface="Arial" panose="020B0604020202020204" pitchFamily="34" charset="0"/>
              <a:buChar char="•"/>
            </a:pPr>
            <a:r>
              <a:rPr lang="en-US" sz="2200" dirty="0"/>
              <a:t>Zoning restrictions</a:t>
            </a:r>
          </a:p>
          <a:p>
            <a:pPr marL="342900" lvl="0" indent="-223838">
              <a:buClr>
                <a:srgbClr val="5B1513"/>
              </a:buClr>
              <a:buFont typeface="Arial" panose="020B0604020202020204" pitchFamily="34" charset="0"/>
              <a:buChar char="•"/>
            </a:pPr>
            <a:r>
              <a:rPr lang="en-US" sz="2200" dirty="0"/>
              <a:t>Lack of feasibility for new development</a:t>
            </a:r>
          </a:p>
        </p:txBody>
      </p:sp>
      <p:sp>
        <p:nvSpPr>
          <p:cNvPr id="6" name="TextBox 5">
            <a:extLst>
              <a:ext uri="{FF2B5EF4-FFF2-40B4-BE49-F238E27FC236}">
                <a16:creationId xmlns:a16="http://schemas.microsoft.com/office/drawing/2014/main" id="{CCD12922-8AC8-6946-A3C8-3EC6373C948B}"/>
              </a:ext>
            </a:extLst>
          </p:cNvPr>
          <p:cNvSpPr txBox="1"/>
          <p:nvPr/>
        </p:nvSpPr>
        <p:spPr>
          <a:xfrm>
            <a:off x="314324" y="4105537"/>
            <a:ext cx="8515351" cy="830997"/>
          </a:xfrm>
          <a:prstGeom prst="rect">
            <a:avLst/>
          </a:prstGeom>
          <a:noFill/>
        </p:spPr>
        <p:txBody>
          <a:bodyPr wrap="square" rtlCol="0">
            <a:spAutoFit/>
          </a:bodyPr>
          <a:lstStyle/>
          <a:p>
            <a:pPr algn="r"/>
            <a:r>
              <a:rPr lang="en-US" sz="2400" b="1" i="1" dirty="0">
                <a:solidFill>
                  <a:srgbClr val="5B1513"/>
                </a:solidFill>
              </a:rPr>
              <a:t>No state in the U.S. has an adequate supply of affordable rental housing for the lowest income renters.</a:t>
            </a:r>
            <a:r>
              <a:rPr lang="en-US" sz="2400" b="1" i="1" baseline="30000" dirty="0">
                <a:solidFill>
                  <a:srgbClr val="5B1513"/>
                </a:solidFill>
              </a:rPr>
              <a:t>7</a:t>
            </a:r>
          </a:p>
        </p:txBody>
      </p:sp>
      <p:sp>
        <p:nvSpPr>
          <p:cNvPr id="7" name="TextBox 6">
            <a:extLst>
              <a:ext uri="{FF2B5EF4-FFF2-40B4-BE49-F238E27FC236}">
                <a16:creationId xmlns:a16="http://schemas.microsoft.com/office/drawing/2014/main" id="{C53B2F58-ED63-CE40-91B5-F37DD5CDE893}"/>
              </a:ext>
            </a:extLst>
          </p:cNvPr>
          <p:cNvSpPr txBox="1"/>
          <p:nvPr/>
        </p:nvSpPr>
        <p:spPr>
          <a:xfrm>
            <a:off x="718457" y="5413606"/>
            <a:ext cx="7539718" cy="461665"/>
          </a:xfrm>
          <a:prstGeom prst="rect">
            <a:avLst/>
          </a:prstGeom>
          <a:noFill/>
        </p:spPr>
        <p:txBody>
          <a:bodyPr wrap="square" rtlCol="0">
            <a:spAutoFit/>
          </a:bodyPr>
          <a:lstStyle/>
          <a:p>
            <a:r>
              <a:rPr lang="en-US" baseline="30000" dirty="0"/>
              <a:t>7. National Low Income Housing Coalition. </a:t>
            </a:r>
            <a:r>
              <a:rPr lang="en-US" i="1" baseline="30000" dirty="0"/>
              <a:t>The Gap: A Shortage of Affordable Rental Homes. </a:t>
            </a:r>
            <a:r>
              <a:rPr lang="en-US" baseline="30000" dirty="0"/>
              <a:t>2021. https://</a:t>
            </a:r>
            <a:r>
              <a:rPr lang="en-US" baseline="30000" dirty="0" err="1"/>
              <a:t>reports.nlihc.org</a:t>
            </a:r>
            <a:r>
              <a:rPr lang="en-US" baseline="30000" dirty="0"/>
              <a:t>/gap</a:t>
            </a:r>
          </a:p>
        </p:txBody>
      </p:sp>
      <p:cxnSp>
        <p:nvCxnSpPr>
          <p:cNvPr id="8" name="Straight Connector 7">
            <a:extLst>
              <a:ext uri="{FF2B5EF4-FFF2-40B4-BE49-F238E27FC236}">
                <a16:creationId xmlns:a16="http://schemas.microsoft.com/office/drawing/2014/main" id="{CB34408A-C51C-D34B-AFD8-1598FE245562}"/>
              </a:ext>
            </a:extLst>
          </p:cNvPr>
          <p:cNvCxnSpPr/>
          <p:nvPr/>
        </p:nvCxnSpPr>
        <p:spPr>
          <a:xfrm>
            <a:off x="794657" y="5290458"/>
            <a:ext cx="39406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95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a:xfrm>
            <a:off x="601744" y="510803"/>
            <a:ext cx="6016770" cy="386397"/>
          </a:xfrm>
        </p:spPr>
        <p:txBody>
          <a:bodyPr/>
          <a:lstStyle/>
          <a:p>
            <a:r>
              <a:rPr lang="en-US" dirty="0"/>
              <a:t>The Possible Solution</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12</a:t>
            </a:fld>
            <a:endParaRPr lang="en-US" dirty="0"/>
          </a:p>
        </p:txBody>
      </p:sp>
      <p:sp>
        <p:nvSpPr>
          <p:cNvPr id="6" name="TextBox 5">
            <a:extLst>
              <a:ext uri="{FF2B5EF4-FFF2-40B4-BE49-F238E27FC236}">
                <a16:creationId xmlns:a16="http://schemas.microsoft.com/office/drawing/2014/main" id="{2146F981-4AED-5441-806D-032D5663C1B8}"/>
              </a:ext>
            </a:extLst>
          </p:cNvPr>
          <p:cNvSpPr txBox="1"/>
          <p:nvPr/>
        </p:nvSpPr>
        <p:spPr>
          <a:xfrm>
            <a:off x="648270" y="2644170"/>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1</a:t>
            </a:r>
          </a:p>
        </p:txBody>
      </p:sp>
      <p:sp>
        <p:nvSpPr>
          <p:cNvPr id="7" name="TextBox 6">
            <a:extLst>
              <a:ext uri="{FF2B5EF4-FFF2-40B4-BE49-F238E27FC236}">
                <a16:creationId xmlns:a16="http://schemas.microsoft.com/office/drawing/2014/main" id="{7414CC6A-6B19-F147-AA26-3AEA36D1E828}"/>
              </a:ext>
            </a:extLst>
          </p:cNvPr>
          <p:cNvSpPr txBox="1"/>
          <p:nvPr/>
        </p:nvSpPr>
        <p:spPr>
          <a:xfrm>
            <a:off x="4572000" y="2644170"/>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2</a:t>
            </a:r>
          </a:p>
        </p:txBody>
      </p:sp>
      <p:sp>
        <p:nvSpPr>
          <p:cNvPr id="8" name="TextBox 7">
            <a:extLst>
              <a:ext uri="{FF2B5EF4-FFF2-40B4-BE49-F238E27FC236}">
                <a16:creationId xmlns:a16="http://schemas.microsoft.com/office/drawing/2014/main" id="{9BD702D2-1BF4-784C-B5E4-BA875F552345}"/>
              </a:ext>
            </a:extLst>
          </p:cNvPr>
          <p:cNvSpPr txBox="1"/>
          <p:nvPr/>
        </p:nvSpPr>
        <p:spPr>
          <a:xfrm>
            <a:off x="1170878" y="2955424"/>
            <a:ext cx="3321914" cy="1446550"/>
          </a:xfrm>
          <a:prstGeom prst="rect">
            <a:avLst/>
          </a:prstGeom>
          <a:noFill/>
        </p:spPr>
        <p:txBody>
          <a:bodyPr wrap="square" rtlCol="0">
            <a:spAutoFit/>
          </a:bodyPr>
          <a:lstStyle/>
          <a:p>
            <a:pPr lvl="0" algn="ctr"/>
            <a:r>
              <a:rPr lang="en-US" sz="2200" b="1" dirty="0">
                <a:solidFill>
                  <a:srgbClr val="5B1513"/>
                </a:solidFill>
              </a:rPr>
              <a:t>Acquire and reposition &amp; therefore preserve existing manufactured housing communities</a:t>
            </a:r>
          </a:p>
        </p:txBody>
      </p:sp>
      <p:sp>
        <p:nvSpPr>
          <p:cNvPr id="9" name="TextBox 8">
            <a:extLst>
              <a:ext uri="{FF2B5EF4-FFF2-40B4-BE49-F238E27FC236}">
                <a16:creationId xmlns:a16="http://schemas.microsoft.com/office/drawing/2014/main" id="{7D8F317E-0277-394C-B641-E4D1E2B71B01}"/>
              </a:ext>
            </a:extLst>
          </p:cNvPr>
          <p:cNvSpPr txBox="1"/>
          <p:nvPr/>
        </p:nvSpPr>
        <p:spPr>
          <a:xfrm>
            <a:off x="4655063" y="2955424"/>
            <a:ext cx="3686175" cy="1107996"/>
          </a:xfrm>
          <a:prstGeom prst="rect">
            <a:avLst/>
          </a:prstGeom>
          <a:noFill/>
        </p:spPr>
        <p:txBody>
          <a:bodyPr wrap="square" rtlCol="0">
            <a:spAutoFit/>
          </a:bodyPr>
          <a:lstStyle/>
          <a:p>
            <a:pPr lvl="0" algn="ctr"/>
            <a:r>
              <a:rPr lang="en-US" sz="2200" b="1" dirty="0">
                <a:solidFill>
                  <a:srgbClr val="5B1513"/>
                </a:solidFill>
              </a:rPr>
              <a:t>Develop new manufactured housing communities</a:t>
            </a:r>
          </a:p>
        </p:txBody>
      </p:sp>
    </p:spTree>
    <p:extLst>
      <p:ext uri="{BB962C8B-B14F-4D97-AF65-F5344CB8AC3E}">
        <p14:creationId xmlns:p14="http://schemas.microsoft.com/office/powerpoint/2010/main" val="359275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a:xfrm>
            <a:off x="601744" y="510803"/>
            <a:ext cx="6016770" cy="386397"/>
          </a:xfrm>
        </p:spPr>
        <p:txBody>
          <a:bodyPr/>
          <a:lstStyle/>
          <a:p>
            <a:r>
              <a:rPr lang="en-US" dirty="0"/>
              <a:t>Poised for Growth</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13</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718457" y="1338336"/>
            <a:ext cx="7761514" cy="769441"/>
          </a:xfrm>
          <a:prstGeom prst="rect">
            <a:avLst/>
          </a:prstGeom>
          <a:noFill/>
        </p:spPr>
        <p:txBody>
          <a:bodyPr wrap="square" rtlCol="0">
            <a:spAutoFit/>
          </a:bodyPr>
          <a:lstStyle/>
          <a:p>
            <a:r>
              <a:rPr lang="en-US" sz="2200" dirty="0"/>
              <a:t>The dynamics of supply and demand has positioned manufactured housing communities for continued growth. </a:t>
            </a:r>
          </a:p>
        </p:txBody>
      </p:sp>
      <p:sp>
        <p:nvSpPr>
          <p:cNvPr id="6" name="TextBox 5">
            <a:extLst>
              <a:ext uri="{FF2B5EF4-FFF2-40B4-BE49-F238E27FC236}">
                <a16:creationId xmlns:a16="http://schemas.microsoft.com/office/drawing/2014/main" id="{4B826ECC-D590-244A-A8B0-ACB1E225C4F3}"/>
              </a:ext>
            </a:extLst>
          </p:cNvPr>
          <p:cNvSpPr txBox="1"/>
          <p:nvPr/>
        </p:nvSpPr>
        <p:spPr>
          <a:xfrm>
            <a:off x="718456" y="5193866"/>
            <a:ext cx="7837147" cy="1077218"/>
          </a:xfrm>
          <a:prstGeom prst="rect">
            <a:avLst/>
          </a:prstGeom>
          <a:noFill/>
        </p:spPr>
        <p:txBody>
          <a:bodyPr wrap="square" rtlCol="0">
            <a:spAutoFit/>
          </a:bodyPr>
          <a:lstStyle/>
          <a:p>
            <a:r>
              <a:rPr lang="en-US" sz="1600" baseline="30000" dirty="0"/>
              <a:t>3. FRED Economic Data. “Median Sales Price of Houses Sold for the United States: Q1 2021.” April 23, 2021. </a:t>
            </a:r>
            <a:r>
              <a:rPr lang="en-US" sz="1600" baseline="30000" dirty="0">
                <a:hlinkClick r:id="rId2"/>
              </a:rPr>
              <a:t>https://fred.stlouisfed.org/series/MSPUS</a:t>
            </a:r>
            <a:r>
              <a:rPr lang="en-US" sz="1600" baseline="30000" dirty="0"/>
              <a:t> | 4. “How Much Does a New Mobile Home Cost?” September 27, 2019. </a:t>
            </a:r>
            <a:r>
              <a:rPr lang="en-US" sz="1600" baseline="30000" dirty="0">
                <a:hlinkClick r:id="rId3"/>
              </a:rPr>
              <a:t>https://www.moving.com/tips/how-much-does-a-new-mobile-home-cost/</a:t>
            </a:r>
            <a:r>
              <a:rPr lang="en-US" sz="1600" baseline="30000" dirty="0"/>
              <a:t> | 5. “Average monthly apartment rent in the United States: February 2021, by apartment size.” </a:t>
            </a:r>
            <a:r>
              <a:rPr lang="en-US" sz="1600" baseline="30000" dirty="0">
                <a:hlinkClick r:id="rId4"/>
              </a:rPr>
              <a:t>https://www.statista.com/statistics/1063502/average-monthly-apartment-rent-usa/</a:t>
            </a:r>
            <a:r>
              <a:rPr lang="en-US" sz="1600" baseline="30000" dirty="0"/>
              <a:t> | 6. “Average Monthly Rent for Manufactured Housing in the United States: Q1 2020.” </a:t>
            </a:r>
            <a:r>
              <a:rPr lang="en-US" sz="1600" baseline="30000" dirty="0">
                <a:hlinkClick r:id="rId5"/>
              </a:rPr>
              <a:t>https://www.statista.com/statistics/1038762/mobile-home-monthly-rent-usa/</a:t>
            </a:r>
            <a:r>
              <a:rPr lang="en-US" sz="1600" baseline="30000" dirty="0"/>
              <a:t> </a:t>
            </a:r>
          </a:p>
        </p:txBody>
      </p:sp>
      <p:cxnSp>
        <p:nvCxnSpPr>
          <p:cNvPr id="7" name="Straight Connector 6">
            <a:extLst>
              <a:ext uri="{FF2B5EF4-FFF2-40B4-BE49-F238E27FC236}">
                <a16:creationId xmlns:a16="http://schemas.microsoft.com/office/drawing/2014/main" id="{4FC7952D-D77C-B943-B05E-942A2F423F4F}"/>
              </a:ext>
            </a:extLst>
          </p:cNvPr>
          <p:cNvCxnSpPr>
            <a:cxnSpLocks/>
          </p:cNvCxnSpPr>
          <p:nvPr/>
        </p:nvCxnSpPr>
        <p:spPr>
          <a:xfrm>
            <a:off x="794657" y="5070718"/>
            <a:ext cx="40565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4399BEE-EA7C-C34F-B570-87B98D7113B1}"/>
              </a:ext>
            </a:extLst>
          </p:cNvPr>
          <p:cNvSpPr/>
          <p:nvPr/>
        </p:nvSpPr>
        <p:spPr>
          <a:xfrm>
            <a:off x="891102" y="2431498"/>
            <a:ext cx="3099403" cy="2123658"/>
          </a:xfrm>
          <a:prstGeom prst="rect">
            <a:avLst/>
          </a:prstGeom>
        </p:spPr>
        <p:txBody>
          <a:bodyPr wrap="square">
            <a:spAutoFit/>
          </a:bodyPr>
          <a:lstStyle/>
          <a:p>
            <a:pPr algn="ctr"/>
            <a:r>
              <a:rPr lang="en-US" sz="2200" b="1" dirty="0">
                <a:solidFill>
                  <a:srgbClr val="2B455A"/>
                </a:solidFill>
              </a:rPr>
              <a:t>U.S. AVERAGE NEW</a:t>
            </a:r>
            <a:br>
              <a:rPr lang="en-US" sz="2200" b="1" dirty="0">
                <a:solidFill>
                  <a:srgbClr val="2B455A"/>
                </a:solidFill>
              </a:rPr>
            </a:br>
            <a:r>
              <a:rPr lang="en-US" sz="2200" b="1" dirty="0">
                <a:solidFill>
                  <a:srgbClr val="2B455A"/>
                </a:solidFill>
              </a:rPr>
              <a:t>HOME PRICE</a:t>
            </a:r>
          </a:p>
          <a:p>
            <a:pPr algn="ctr"/>
            <a:r>
              <a:rPr lang="en-US" sz="2200" dirty="0"/>
              <a:t>Home Price: $347,500</a:t>
            </a:r>
            <a:r>
              <a:rPr lang="en-US" sz="2200" baseline="30000" dirty="0"/>
              <a:t>3</a:t>
            </a:r>
          </a:p>
          <a:p>
            <a:pPr algn="ctr"/>
            <a:r>
              <a:rPr lang="en-US" sz="2200" dirty="0"/>
              <a:t>Manufactured Home Price: $51,371</a:t>
            </a:r>
            <a:r>
              <a:rPr lang="en-US" sz="2200" baseline="30000" dirty="0"/>
              <a:t>4</a:t>
            </a:r>
          </a:p>
          <a:p>
            <a:pPr algn="ctr"/>
            <a:r>
              <a:rPr lang="en-US" sz="2200" baseline="30000" dirty="0"/>
              <a:t>(single wide)</a:t>
            </a:r>
            <a:endParaRPr lang="en-US" sz="2200" dirty="0"/>
          </a:p>
        </p:txBody>
      </p:sp>
      <p:sp>
        <p:nvSpPr>
          <p:cNvPr id="9" name="Rectangle 8">
            <a:extLst>
              <a:ext uri="{FF2B5EF4-FFF2-40B4-BE49-F238E27FC236}">
                <a16:creationId xmlns:a16="http://schemas.microsoft.com/office/drawing/2014/main" id="{C1CAEABE-C517-C141-B16F-89B0D899C57A}"/>
              </a:ext>
            </a:extLst>
          </p:cNvPr>
          <p:cNvSpPr/>
          <p:nvPr/>
        </p:nvSpPr>
        <p:spPr>
          <a:xfrm>
            <a:off x="4572000" y="2446924"/>
            <a:ext cx="3014342" cy="1785104"/>
          </a:xfrm>
          <a:prstGeom prst="rect">
            <a:avLst/>
          </a:prstGeom>
        </p:spPr>
        <p:txBody>
          <a:bodyPr wrap="square">
            <a:spAutoFit/>
          </a:bodyPr>
          <a:lstStyle/>
          <a:p>
            <a:pPr algn="ctr"/>
            <a:r>
              <a:rPr lang="en-US" sz="2200" b="1" dirty="0">
                <a:solidFill>
                  <a:srgbClr val="2B455A"/>
                </a:solidFill>
              </a:rPr>
              <a:t>U.S. AVERAGE</a:t>
            </a:r>
            <a:br>
              <a:rPr lang="en-US" sz="2200" b="1" dirty="0">
                <a:solidFill>
                  <a:srgbClr val="2B455A"/>
                </a:solidFill>
              </a:rPr>
            </a:br>
            <a:r>
              <a:rPr lang="en-US" sz="2200" b="1" dirty="0">
                <a:solidFill>
                  <a:srgbClr val="2B455A"/>
                </a:solidFill>
              </a:rPr>
              <a:t>MONTHLY RENT</a:t>
            </a:r>
          </a:p>
          <a:p>
            <a:pPr algn="ctr"/>
            <a:r>
              <a:rPr lang="en-US" sz="2200" dirty="0"/>
              <a:t>Apartment: $1,124</a:t>
            </a:r>
            <a:r>
              <a:rPr lang="en-US" sz="2200" baseline="30000" dirty="0"/>
              <a:t>5</a:t>
            </a:r>
            <a:endParaRPr lang="en-US" sz="2200" dirty="0"/>
          </a:p>
          <a:p>
            <a:pPr algn="ctr"/>
            <a:r>
              <a:rPr lang="en-US" sz="2200" dirty="0"/>
              <a:t>Manufactured Home: $549</a:t>
            </a:r>
            <a:r>
              <a:rPr lang="en-US" sz="2200" baseline="30000" dirty="0"/>
              <a:t>6</a:t>
            </a:r>
            <a:endParaRPr lang="en-US" sz="2200" dirty="0"/>
          </a:p>
        </p:txBody>
      </p:sp>
    </p:spTree>
    <p:extLst>
      <p:ext uri="{BB962C8B-B14F-4D97-AF65-F5344CB8AC3E}">
        <p14:creationId xmlns:p14="http://schemas.microsoft.com/office/powerpoint/2010/main" val="136134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a:xfrm>
            <a:off x="601744" y="510803"/>
            <a:ext cx="6741736" cy="386397"/>
          </a:xfrm>
        </p:spPr>
        <p:txBody>
          <a:bodyPr/>
          <a:lstStyle/>
          <a:p>
            <a:r>
              <a:rPr lang="en-US" dirty="0"/>
              <a:t>Manufactured Housing Advantages</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14</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718456" y="1576993"/>
            <a:ext cx="7851385" cy="2800767"/>
          </a:xfrm>
          <a:prstGeom prst="rect">
            <a:avLst/>
          </a:prstGeom>
          <a:noFill/>
        </p:spPr>
        <p:txBody>
          <a:bodyPr wrap="square" rtlCol="0">
            <a:spAutoFit/>
          </a:bodyPr>
          <a:lstStyle/>
          <a:p>
            <a:r>
              <a:rPr lang="en-US" sz="2200" dirty="0"/>
              <a:t>Manufactured housing offers many other potential benefits to investors.</a:t>
            </a:r>
          </a:p>
          <a:p>
            <a:r>
              <a:rPr lang="en-US" sz="2200" dirty="0"/>
              <a:t> </a:t>
            </a:r>
          </a:p>
          <a:p>
            <a:pPr marL="342900" lvl="0" indent="-227013">
              <a:buFont typeface="Arial" panose="020B0604020202020204" pitchFamily="34" charset="0"/>
              <a:buChar char="•"/>
            </a:pPr>
            <a:r>
              <a:rPr lang="en-US" sz="2200" b="1" dirty="0">
                <a:solidFill>
                  <a:srgbClr val="5B1513"/>
                </a:solidFill>
              </a:rPr>
              <a:t>Low turnover</a:t>
            </a:r>
            <a:endParaRPr lang="en-US" sz="2200" baseline="30000" dirty="0"/>
          </a:p>
          <a:p>
            <a:pPr marL="342900" lvl="0" indent="-227013">
              <a:buFont typeface="Arial" panose="020B0604020202020204" pitchFamily="34" charset="0"/>
              <a:buChar char="•"/>
            </a:pPr>
            <a:r>
              <a:rPr lang="en-US" sz="2200" b="1" dirty="0">
                <a:solidFill>
                  <a:srgbClr val="5B1513"/>
                </a:solidFill>
              </a:rPr>
              <a:t>Recession resistant</a:t>
            </a:r>
            <a:endParaRPr lang="en-US" sz="2200" dirty="0"/>
          </a:p>
          <a:p>
            <a:pPr marL="342900" lvl="0" indent="-227013">
              <a:buFont typeface="Arial" panose="020B0604020202020204" pitchFamily="34" charset="0"/>
              <a:buChar char="•"/>
            </a:pPr>
            <a:r>
              <a:rPr lang="en-US" sz="2200" b="1" dirty="0">
                <a:solidFill>
                  <a:srgbClr val="5B1513"/>
                </a:solidFill>
              </a:rPr>
              <a:t>Fewer operating costs</a:t>
            </a:r>
          </a:p>
          <a:p>
            <a:pPr marL="342900" lvl="0" indent="-227013">
              <a:buFont typeface="Arial" panose="020B0604020202020204" pitchFamily="34" charset="0"/>
              <a:buChar char="•"/>
            </a:pPr>
            <a:r>
              <a:rPr lang="en-US" sz="2200" b="1" dirty="0">
                <a:solidFill>
                  <a:srgbClr val="5B1513"/>
                </a:solidFill>
              </a:rPr>
              <a:t>Growing demand</a:t>
            </a:r>
          </a:p>
          <a:p>
            <a:pPr marL="342900" lvl="0" indent="-227013">
              <a:buFont typeface="Arial" panose="020B0604020202020204" pitchFamily="34" charset="0"/>
              <a:buChar char="•"/>
            </a:pPr>
            <a:r>
              <a:rPr lang="en-US" sz="2200" b="1" dirty="0">
                <a:solidFill>
                  <a:srgbClr val="5B1513"/>
                </a:solidFill>
              </a:rPr>
              <a:t>Stable returns </a:t>
            </a:r>
          </a:p>
        </p:txBody>
      </p:sp>
    </p:spTree>
    <p:extLst>
      <p:ext uri="{BB962C8B-B14F-4D97-AF65-F5344CB8AC3E}">
        <p14:creationId xmlns:p14="http://schemas.microsoft.com/office/powerpoint/2010/main" val="13602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ree, grass, outdoor, sky&#10;&#10;Description automatically generated">
            <a:extLst>
              <a:ext uri="{FF2B5EF4-FFF2-40B4-BE49-F238E27FC236}">
                <a16:creationId xmlns:a16="http://schemas.microsoft.com/office/drawing/2014/main" id="{BCBC860F-6F40-E247-9228-CDD9D1E450C7}"/>
              </a:ext>
            </a:extLst>
          </p:cNvPr>
          <p:cNvPicPr>
            <a:picLocks noChangeAspect="1"/>
          </p:cNvPicPr>
          <p:nvPr/>
        </p:nvPicPr>
        <p:blipFill rotWithShape="1">
          <a:blip r:embed="rId2"/>
          <a:srcRect t="25080" b="33175"/>
          <a:stretch/>
        </p:blipFill>
        <p:spPr>
          <a:xfrm>
            <a:off x="-3" y="4313202"/>
            <a:ext cx="9143999" cy="2544798"/>
          </a:xfrm>
          <a:prstGeom prst="rect">
            <a:avLst/>
          </a:prstGeom>
        </p:spPr>
      </p:pic>
      <p:sp>
        <p:nvSpPr>
          <p:cNvPr id="8" name="TextBox 7">
            <a:extLst>
              <a:ext uri="{FF2B5EF4-FFF2-40B4-BE49-F238E27FC236}">
                <a16:creationId xmlns:a16="http://schemas.microsoft.com/office/drawing/2014/main" id="{B74A4B3A-908D-3C45-AEEA-9E5C8BE9A3BC}"/>
              </a:ext>
            </a:extLst>
          </p:cNvPr>
          <p:cNvSpPr txBox="1"/>
          <p:nvPr/>
        </p:nvSpPr>
        <p:spPr>
          <a:xfrm>
            <a:off x="1551801" y="4478155"/>
            <a:ext cx="7539718" cy="261610"/>
          </a:xfrm>
          <a:prstGeom prst="rect">
            <a:avLst/>
          </a:prstGeom>
          <a:noFill/>
        </p:spPr>
        <p:txBody>
          <a:bodyPr wrap="square" rtlCol="0">
            <a:spAutoFit/>
          </a:bodyPr>
          <a:lstStyle/>
          <a:p>
            <a:pPr algn="r"/>
            <a:r>
              <a:rPr lang="en-US" sz="1100" i="1" dirty="0">
                <a:solidFill>
                  <a:schemeClr val="bg1"/>
                </a:solidFill>
              </a:rPr>
              <a:t>Property pictured herein is owned and managed by Manufactured Housing Properties.</a:t>
            </a:r>
            <a:endParaRPr lang="en-US" sz="1100" dirty="0">
              <a:solidFill>
                <a:schemeClr val="bg1"/>
              </a:solidFill>
            </a:endParaRPr>
          </a:p>
        </p:txBody>
      </p:sp>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Who is MHPC?</a:t>
            </a:r>
          </a:p>
        </p:txBody>
      </p:sp>
      <p:sp>
        <p:nvSpPr>
          <p:cNvPr id="2" name="TextBox 1">
            <a:extLst>
              <a:ext uri="{FF2B5EF4-FFF2-40B4-BE49-F238E27FC236}">
                <a16:creationId xmlns:a16="http://schemas.microsoft.com/office/drawing/2014/main" id="{59295B0F-97A3-D142-B788-9A9DCA85042E}"/>
              </a:ext>
            </a:extLst>
          </p:cNvPr>
          <p:cNvSpPr txBox="1"/>
          <p:nvPr/>
        </p:nvSpPr>
        <p:spPr>
          <a:xfrm>
            <a:off x="718457" y="1270175"/>
            <a:ext cx="7539718" cy="769441"/>
          </a:xfrm>
          <a:prstGeom prst="rect">
            <a:avLst/>
          </a:prstGeom>
          <a:noFill/>
        </p:spPr>
        <p:txBody>
          <a:bodyPr wrap="square" rtlCol="0">
            <a:spAutoFit/>
          </a:bodyPr>
          <a:lstStyle/>
          <a:p>
            <a:r>
              <a:rPr lang="en-US" sz="2200" dirty="0"/>
              <a:t>Formed in 2016, Manufactured Housing Properties Inc. (OTC: MHPC) is:</a:t>
            </a:r>
          </a:p>
        </p:txBody>
      </p:sp>
      <p:sp>
        <p:nvSpPr>
          <p:cNvPr id="3" name="Rectangle 2">
            <a:extLst>
              <a:ext uri="{FF2B5EF4-FFF2-40B4-BE49-F238E27FC236}">
                <a16:creationId xmlns:a16="http://schemas.microsoft.com/office/drawing/2014/main" id="{D9799404-9B7B-F448-AD63-B9CEC8151802}"/>
              </a:ext>
            </a:extLst>
          </p:cNvPr>
          <p:cNvSpPr/>
          <p:nvPr/>
        </p:nvSpPr>
        <p:spPr>
          <a:xfrm>
            <a:off x="718457" y="2150799"/>
            <a:ext cx="7539718" cy="1446550"/>
          </a:xfrm>
          <a:prstGeom prst="rect">
            <a:avLst/>
          </a:prstGeom>
        </p:spPr>
        <p:txBody>
          <a:bodyPr wrap="square">
            <a:spAutoFit/>
          </a:bodyPr>
          <a:lstStyle/>
          <a:p>
            <a:pPr marL="342900" indent="-222250">
              <a:buClr>
                <a:srgbClr val="5B1513"/>
              </a:buClr>
              <a:buFont typeface="Arial" panose="020B0604020202020204" pitchFamily="34" charset="0"/>
              <a:buChar char="•"/>
            </a:pPr>
            <a:r>
              <a:rPr lang="en-US" sz="2200" dirty="0"/>
              <a:t>A publicly traded, full-service, vertically integrated owner and operator of manufactured housing communities. </a:t>
            </a:r>
          </a:p>
          <a:p>
            <a:pPr marL="342900" indent="-222250">
              <a:buClr>
                <a:srgbClr val="5B1513"/>
              </a:buClr>
              <a:buFont typeface="Arial" panose="020B0604020202020204" pitchFamily="34" charset="0"/>
              <a:buChar char="•"/>
            </a:pPr>
            <a:r>
              <a:rPr lang="en-US" sz="2200" dirty="0"/>
              <a:t>Uniquely positioned to offer a recession resilient, alternative opportunity for our investors. </a:t>
            </a:r>
          </a:p>
        </p:txBody>
      </p:sp>
      <p:sp>
        <p:nvSpPr>
          <p:cNvPr id="9" name="Right Triangle 8">
            <a:extLst>
              <a:ext uri="{FF2B5EF4-FFF2-40B4-BE49-F238E27FC236}">
                <a16:creationId xmlns:a16="http://schemas.microsoft.com/office/drawing/2014/main" id="{690A6DDF-CE8B-C845-8501-196FD3FDBB0F}"/>
              </a:ext>
            </a:extLst>
          </p:cNvPr>
          <p:cNvSpPr/>
          <p:nvPr/>
        </p:nvSpPr>
        <p:spPr>
          <a:xfrm>
            <a:off x="0" y="6126480"/>
            <a:ext cx="3799840" cy="731520"/>
          </a:xfrm>
          <a:prstGeom prst="rtTriangle">
            <a:avLst/>
          </a:prstGeom>
          <a:solidFill>
            <a:srgbClr val="2B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CFCBBF79-2342-3A40-A4CD-5083ECCBFA68}"/>
              </a:ext>
            </a:extLst>
          </p:cNvPr>
          <p:cNvSpPr/>
          <p:nvPr/>
        </p:nvSpPr>
        <p:spPr>
          <a:xfrm flipH="1">
            <a:off x="5344162" y="6126480"/>
            <a:ext cx="3799840" cy="731520"/>
          </a:xfrm>
          <a:prstGeom prst="rtTriangle">
            <a:avLst/>
          </a:prstGeom>
          <a:solidFill>
            <a:srgbClr val="5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32F44FC2-DC2A-494E-B706-AF4BFD1B3F50}"/>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15</a:t>
            </a:fld>
            <a:endParaRPr lang="en-US" dirty="0"/>
          </a:p>
        </p:txBody>
      </p:sp>
      <p:sp>
        <p:nvSpPr>
          <p:cNvPr id="12" name="TextBox 11">
            <a:extLst>
              <a:ext uri="{FF2B5EF4-FFF2-40B4-BE49-F238E27FC236}">
                <a16:creationId xmlns:a16="http://schemas.microsoft.com/office/drawing/2014/main" id="{3294B3DB-20DA-6E41-A877-0925060EEC51}"/>
              </a:ext>
            </a:extLst>
          </p:cNvPr>
          <p:cNvSpPr txBox="1"/>
          <p:nvPr/>
        </p:nvSpPr>
        <p:spPr>
          <a:xfrm>
            <a:off x="601744" y="3653460"/>
            <a:ext cx="7943185" cy="523220"/>
          </a:xfrm>
          <a:prstGeom prst="rect">
            <a:avLst/>
          </a:prstGeom>
          <a:noFill/>
        </p:spPr>
        <p:txBody>
          <a:bodyPr wrap="square" rtlCol="0">
            <a:spAutoFit/>
          </a:bodyPr>
          <a:lstStyle/>
          <a:p>
            <a:pPr algn="r"/>
            <a:r>
              <a:rPr lang="en-US" sz="2800" b="1" i="1" dirty="0">
                <a:solidFill>
                  <a:srgbClr val="5B1513"/>
                </a:solidFill>
              </a:rPr>
              <a:t>We believe everyone deserves housing value. </a:t>
            </a:r>
          </a:p>
        </p:txBody>
      </p:sp>
    </p:spTree>
    <p:extLst>
      <p:ext uri="{BB962C8B-B14F-4D97-AF65-F5344CB8AC3E}">
        <p14:creationId xmlns:p14="http://schemas.microsoft.com/office/powerpoint/2010/main" val="338187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5AB3BD0-B558-4842-9673-A5B6E0D1D7D9}"/>
              </a:ext>
            </a:extLst>
          </p:cNvPr>
          <p:cNvSpPr txBox="1"/>
          <p:nvPr/>
        </p:nvSpPr>
        <p:spPr>
          <a:xfrm>
            <a:off x="1133693" y="994088"/>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1</a:t>
            </a:r>
          </a:p>
        </p:txBody>
      </p:sp>
      <p:sp>
        <p:nvSpPr>
          <p:cNvPr id="13" name="TextBox 12">
            <a:extLst>
              <a:ext uri="{FF2B5EF4-FFF2-40B4-BE49-F238E27FC236}">
                <a16:creationId xmlns:a16="http://schemas.microsoft.com/office/drawing/2014/main" id="{7A30ECB2-500B-F14A-9717-0604581F1565}"/>
              </a:ext>
            </a:extLst>
          </p:cNvPr>
          <p:cNvSpPr txBox="1"/>
          <p:nvPr/>
        </p:nvSpPr>
        <p:spPr>
          <a:xfrm>
            <a:off x="4521594" y="994088"/>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2</a:t>
            </a:r>
          </a:p>
        </p:txBody>
      </p:sp>
      <p:sp>
        <p:nvSpPr>
          <p:cNvPr id="14" name="TextBox 13">
            <a:extLst>
              <a:ext uri="{FF2B5EF4-FFF2-40B4-BE49-F238E27FC236}">
                <a16:creationId xmlns:a16="http://schemas.microsoft.com/office/drawing/2014/main" id="{3D232914-2A8E-B44D-9B1E-326964178A22}"/>
              </a:ext>
            </a:extLst>
          </p:cNvPr>
          <p:cNvSpPr txBox="1"/>
          <p:nvPr/>
        </p:nvSpPr>
        <p:spPr>
          <a:xfrm>
            <a:off x="834909" y="2175530"/>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3</a:t>
            </a:r>
          </a:p>
        </p:txBody>
      </p:sp>
      <p:sp>
        <p:nvSpPr>
          <p:cNvPr id="15" name="TextBox 14">
            <a:extLst>
              <a:ext uri="{FF2B5EF4-FFF2-40B4-BE49-F238E27FC236}">
                <a16:creationId xmlns:a16="http://schemas.microsoft.com/office/drawing/2014/main" id="{D1A5A892-333D-4F4A-AA72-C0E5F483DA2B}"/>
              </a:ext>
            </a:extLst>
          </p:cNvPr>
          <p:cNvSpPr txBox="1"/>
          <p:nvPr/>
        </p:nvSpPr>
        <p:spPr>
          <a:xfrm>
            <a:off x="4602188" y="2187060"/>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4</a:t>
            </a:r>
          </a:p>
        </p:txBody>
      </p:sp>
      <p:sp>
        <p:nvSpPr>
          <p:cNvPr id="16" name="TextBox 15">
            <a:extLst>
              <a:ext uri="{FF2B5EF4-FFF2-40B4-BE49-F238E27FC236}">
                <a16:creationId xmlns:a16="http://schemas.microsoft.com/office/drawing/2014/main" id="{7088B482-9E99-D84A-913D-3DAB83859AF5}"/>
              </a:ext>
            </a:extLst>
          </p:cNvPr>
          <p:cNvSpPr txBox="1"/>
          <p:nvPr/>
        </p:nvSpPr>
        <p:spPr>
          <a:xfrm>
            <a:off x="709908" y="3359143"/>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5</a:t>
            </a:r>
          </a:p>
        </p:txBody>
      </p:sp>
      <p:sp>
        <p:nvSpPr>
          <p:cNvPr id="17" name="TextBox 16">
            <a:extLst>
              <a:ext uri="{FF2B5EF4-FFF2-40B4-BE49-F238E27FC236}">
                <a16:creationId xmlns:a16="http://schemas.microsoft.com/office/drawing/2014/main" id="{109C34F9-8F6D-4A45-B709-A9E37649317F}"/>
              </a:ext>
            </a:extLst>
          </p:cNvPr>
          <p:cNvSpPr txBox="1"/>
          <p:nvPr/>
        </p:nvSpPr>
        <p:spPr>
          <a:xfrm>
            <a:off x="4602188" y="3398670"/>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6</a:t>
            </a:r>
          </a:p>
        </p:txBody>
      </p:sp>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Company Highlights</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16</a:t>
            </a:fld>
            <a:endParaRPr lang="en-US" dirty="0"/>
          </a:p>
        </p:txBody>
      </p:sp>
      <p:sp>
        <p:nvSpPr>
          <p:cNvPr id="6" name="TextBox 5">
            <a:extLst>
              <a:ext uri="{FF2B5EF4-FFF2-40B4-BE49-F238E27FC236}">
                <a16:creationId xmlns:a16="http://schemas.microsoft.com/office/drawing/2014/main" id="{B2347A9B-527A-F64F-B5EB-946AD92F7F93}"/>
              </a:ext>
            </a:extLst>
          </p:cNvPr>
          <p:cNvSpPr txBox="1"/>
          <p:nvPr/>
        </p:nvSpPr>
        <p:spPr>
          <a:xfrm>
            <a:off x="837980" y="1305342"/>
            <a:ext cx="3321914" cy="769441"/>
          </a:xfrm>
          <a:prstGeom prst="rect">
            <a:avLst/>
          </a:prstGeom>
          <a:noFill/>
        </p:spPr>
        <p:txBody>
          <a:bodyPr wrap="square" rtlCol="0">
            <a:spAutoFit/>
          </a:bodyPr>
          <a:lstStyle/>
          <a:p>
            <a:pPr lvl="0" algn="ctr"/>
            <a:r>
              <a:rPr lang="en-US" sz="2200" b="1" dirty="0">
                <a:solidFill>
                  <a:srgbClr val="5B1513"/>
                </a:solidFill>
              </a:rPr>
              <a:t>Proven and experienced</a:t>
            </a:r>
            <a:endParaRPr lang="en-US" sz="2200" dirty="0"/>
          </a:p>
        </p:txBody>
      </p:sp>
      <p:sp>
        <p:nvSpPr>
          <p:cNvPr id="7" name="TextBox 6">
            <a:extLst>
              <a:ext uri="{FF2B5EF4-FFF2-40B4-BE49-F238E27FC236}">
                <a16:creationId xmlns:a16="http://schemas.microsoft.com/office/drawing/2014/main" id="{236473C6-4DFC-684C-B2DB-60C1970DE04E}"/>
              </a:ext>
            </a:extLst>
          </p:cNvPr>
          <p:cNvSpPr txBox="1"/>
          <p:nvPr/>
        </p:nvSpPr>
        <p:spPr>
          <a:xfrm>
            <a:off x="4571999" y="1528828"/>
            <a:ext cx="3686175" cy="430887"/>
          </a:xfrm>
          <a:prstGeom prst="rect">
            <a:avLst/>
          </a:prstGeom>
          <a:noFill/>
        </p:spPr>
        <p:txBody>
          <a:bodyPr wrap="square" rtlCol="0">
            <a:spAutoFit/>
          </a:bodyPr>
          <a:lstStyle/>
          <a:p>
            <a:pPr lvl="0" algn="ctr"/>
            <a:r>
              <a:rPr lang="en-US" sz="2200" b="1" dirty="0">
                <a:solidFill>
                  <a:srgbClr val="5B1513"/>
                </a:solidFill>
              </a:rPr>
              <a:t>Cash flow positive</a:t>
            </a:r>
            <a:endParaRPr lang="en-US" sz="2200" dirty="0"/>
          </a:p>
        </p:txBody>
      </p:sp>
      <p:sp>
        <p:nvSpPr>
          <p:cNvPr id="8" name="TextBox 7">
            <a:extLst>
              <a:ext uri="{FF2B5EF4-FFF2-40B4-BE49-F238E27FC236}">
                <a16:creationId xmlns:a16="http://schemas.microsoft.com/office/drawing/2014/main" id="{CB2F13D8-8B04-9948-8F7D-DE82D8AAAF64}"/>
              </a:ext>
            </a:extLst>
          </p:cNvPr>
          <p:cNvSpPr txBox="1"/>
          <p:nvPr/>
        </p:nvSpPr>
        <p:spPr>
          <a:xfrm>
            <a:off x="885826" y="2583672"/>
            <a:ext cx="3226222" cy="769441"/>
          </a:xfrm>
          <a:prstGeom prst="rect">
            <a:avLst/>
          </a:prstGeom>
          <a:noFill/>
        </p:spPr>
        <p:txBody>
          <a:bodyPr wrap="square" rtlCol="0">
            <a:spAutoFit/>
          </a:bodyPr>
          <a:lstStyle/>
          <a:p>
            <a:pPr lvl="0" algn="ctr"/>
            <a:r>
              <a:rPr lang="en-US" sz="2200" b="1" dirty="0">
                <a:solidFill>
                  <a:srgbClr val="5B1513"/>
                </a:solidFill>
              </a:rPr>
              <a:t>$50M acquisition pipeline</a:t>
            </a:r>
            <a:endParaRPr lang="en-US" sz="2200" dirty="0"/>
          </a:p>
        </p:txBody>
      </p:sp>
      <p:sp>
        <p:nvSpPr>
          <p:cNvPr id="9" name="TextBox 8">
            <a:extLst>
              <a:ext uri="{FF2B5EF4-FFF2-40B4-BE49-F238E27FC236}">
                <a16:creationId xmlns:a16="http://schemas.microsoft.com/office/drawing/2014/main" id="{413D1D58-130E-AE4D-981A-812E4B65465B}"/>
              </a:ext>
            </a:extLst>
          </p:cNvPr>
          <p:cNvSpPr txBox="1"/>
          <p:nvPr/>
        </p:nvSpPr>
        <p:spPr>
          <a:xfrm>
            <a:off x="4622916" y="2715593"/>
            <a:ext cx="3686175" cy="430887"/>
          </a:xfrm>
          <a:prstGeom prst="rect">
            <a:avLst/>
          </a:prstGeom>
          <a:noFill/>
        </p:spPr>
        <p:txBody>
          <a:bodyPr wrap="square" rtlCol="0">
            <a:spAutoFit/>
          </a:bodyPr>
          <a:lstStyle/>
          <a:p>
            <a:pPr lvl="0" algn="ctr"/>
            <a:r>
              <a:rPr lang="en-US" sz="2200" b="1" dirty="0">
                <a:solidFill>
                  <a:srgbClr val="5B1513"/>
                </a:solidFill>
              </a:rPr>
              <a:t>Generating strong NOI</a:t>
            </a:r>
            <a:endParaRPr lang="en-US" sz="2200" dirty="0"/>
          </a:p>
        </p:txBody>
      </p:sp>
      <p:sp>
        <p:nvSpPr>
          <p:cNvPr id="10" name="TextBox 9">
            <a:extLst>
              <a:ext uri="{FF2B5EF4-FFF2-40B4-BE49-F238E27FC236}">
                <a16:creationId xmlns:a16="http://schemas.microsoft.com/office/drawing/2014/main" id="{A6735C19-F2B2-0C49-9A9C-FCA4F9B68093}"/>
              </a:ext>
            </a:extLst>
          </p:cNvPr>
          <p:cNvSpPr txBox="1"/>
          <p:nvPr/>
        </p:nvSpPr>
        <p:spPr>
          <a:xfrm>
            <a:off x="993990" y="3939300"/>
            <a:ext cx="3226222" cy="430887"/>
          </a:xfrm>
          <a:prstGeom prst="rect">
            <a:avLst/>
          </a:prstGeom>
          <a:noFill/>
        </p:spPr>
        <p:txBody>
          <a:bodyPr wrap="square" rtlCol="0">
            <a:spAutoFit/>
          </a:bodyPr>
          <a:lstStyle/>
          <a:p>
            <a:pPr lvl="0" algn="ctr"/>
            <a:r>
              <a:rPr lang="en-US" sz="2200" b="1" dirty="0">
                <a:solidFill>
                  <a:srgbClr val="5B1513"/>
                </a:solidFill>
              </a:rPr>
              <a:t>Scalable operations</a:t>
            </a:r>
            <a:endParaRPr lang="en-US" sz="2200" dirty="0"/>
          </a:p>
        </p:txBody>
      </p:sp>
      <p:sp>
        <p:nvSpPr>
          <p:cNvPr id="11" name="TextBox 10">
            <a:extLst>
              <a:ext uri="{FF2B5EF4-FFF2-40B4-BE49-F238E27FC236}">
                <a16:creationId xmlns:a16="http://schemas.microsoft.com/office/drawing/2014/main" id="{4AAB8DA2-0EB3-2C47-92B0-FE28E0832AC4}"/>
              </a:ext>
            </a:extLst>
          </p:cNvPr>
          <p:cNvSpPr txBox="1"/>
          <p:nvPr/>
        </p:nvSpPr>
        <p:spPr>
          <a:xfrm>
            <a:off x="4571999" y="3842078"/>
            <a:ext cx="3686175" cy="769441"/>
          </a:xfrm>
          <a:prstGeom prst="rect">
            <a:avLst/>
          </a:prstGeom>
          <a:noFill/>
        </p:spPr>
        <p:txBody>
          <a:bodyPr wrap="square" rtlCol="0">
            <a:spAutoFit/>
          </a:bodyPr>
          <a:lstStyle/>
          <a:p>
            <a:pPr lvl="0" algn="ctr"/>
            <a:r>
              <a:rPr lang="en-US" sz="2200" b="1" dirty="0">
                <a:solidFill>
                  <a:srgbClr val="5B1513"/>
                </a:solidFill>
              </a:rPr>
              <a:t>Attractive preferred monthly distributions</a:t>
            </a:r>
            <a:endParaRPr lang="en-US" sz="2200" dirty="0"/>
          </a:p>
        </p:txBody>
      </p:sp>
      <p:sp>
        <p:nvSpPr>
          <p:cNvPr id="18" name="TextBox 17">
            <a:extLst>
              <a:ext uri="{FF2B5EF4-FFF2-40B4-BE49-F238E27FC236}">
                <a16:creationId xmlns:a16="http://schemas.microsoft.com/office/drawing/2014/main" id="{BDDBB56C-649E-9147-AC0D-3770DE318033}"/>
              </a:ext>
            </a:extLst>
          </p:cNvPr>
          <p:cNvSpPr txBox="1"/>
          <p:nvPr/>
        </p:nvSpPr>
        <p:spPr>
          <a:xfrm>
            <a:off x="709908" y="4529575"/>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7</a:t>
            </a:r>
          </a:p>
        </p:txBody>
      </p:sp>
      <p:sp>
        <p:nvSpPr>
          <p:cNvPr id="19" name="TextBox 18">
            <a:extLst>
              <a:ext uri="{FF2B5EF4-FFF2-40B4-BE49-F238E27FC236}">
                <a16:creationId xmlns:a16="http://schemas.microsoft.com/office/drawing/2014/main" id="{5A57F9FC-64FE-D14C-A616-DD1BDCDA7FAE}"/>
              </a:ext>
            </a:extLst>
          </p:cNvPr>
          <p:cNvSpPr txBox="1"/>
          <p:nvPr/>
        </p:nvSpPr>
        <p:spPr>
          <a:xfrm>
            <a:off x="4384815" y="4569102"/>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2B455A">
                      <a:alpha val="30000"/>
                    </a:srgbClr>
                  </a:solidFill>
                </a:ln>
                <a:noFill/>
              </a:rPr>
              <a:t>8</a:t>
            </a:r>
          </a:p>
        </p:txBody>
      </p:sp>
      <p:sp>
        <p:nvSpPr>
          <p:cNvPr id="20" name="TextBox 19">
            <a:extLst>
              <a:ext uri="{FF2B5EF4-FFF2-40B4-BE49-F238E27FC236}">
                <a16:creationId xmlns:a16="http://schemas.microsoft.com/office/drawing/2014/main" id="{A616F9FF-11A8-1449-AD92-33716CB1AC97}"/>
              </a:ext>
            </a:extLst>
          </p:cNvPr>
          <p:cNvSpPr txBox="1"/>
          <p:nvPr/>
        </p:nvSpPr>
        <p:spPr>
          <a:xfrm>
            <a:off x="993990" y="4991239"/>
            <a:ext cx="3226222" cy="1107996"/>
          </a:xfrm>
          <a:prstGeom prst="rect">
            <a:avLst/>
          </a:prstGeom>
          <a:noFill/>
        </p:spPr>
        <p:txBody>
          <a:bodyPr wrap="square" rtlCol="0">
            <a:spAutoFit/>
          </a:bodyPr>
          <a:lstStyle/>
          <a:p>
            <a:pPr lvl="0" algn="ctr"/>
            <a:r>
              <a:rPr lang="en-US" sz="2200" b="1" dirty="0">
                <a:solidFill>
                  <a:srgbClr val="5B1513"/>
                </a:solidFill>
              </a:rPr>
              <a:t>Strong experienced property management team</a:t>
            </a:r>
          </a:p>
        </p:txBody>
      </p:sp>
      <p:sp>
        <p:nvSpPr>
          <p:cNvPr id="21" name="TextBox 20">
            <a:extLst>
              <a:ext uri="{FF2B5EF4-FFF2-40B4-BE49-F238E27FC236}">
                <a16:creationId xmlns:a16="http://schemas.microsoft.com/office/drawing/2014/main" id="{EE388C60-0431-4248-B023-BEE66037451C}"/>
              </a:ext>
            </a:extLst>
          </p:cNvPr>
          <p:cNvSpPr txBox="1"/>
          <p:nvPr/>
        </p:nvSpPr>
        <p:spPr>
          <a:xfrm>
            <a:off x="4571999" y="5012510"/>
            <a:ext cx="3686175" cy="1107996"/>
          </a:xfrm>
          <a:prstGeom prst="rect">
            <a:avLst/>
          </a:prstGeom>
          <a:noFill/>
        </p:spPr>
        <p:txBody>
          <a:bodyPr wrap="square" rtlCol="0">
            <a:spAutoFit/>
          </a:bodyPr>
          <a:lstStyle/>
          <a:p>
            <a:pPr lvl="0" algn="ctr"/>
            <a:r>
              <a:rPr lang="en-US" sz="2200" b="1" dirty="0">
                <a:solidFill>
                  <a:srgbClr val="5B1513"/>
                </a:solidFill>
              </a:rPr>
              <a:t>Geographically well-located in SE where the growth is and will remain</a:t>
            </a:r>
          </a:p>
        </p:txBody>
      </p:sp>
    </p:spTree>
    <p:extLst>
      <p:ext uri="{BB962C8B-B14F-4D97-AF65-F5344CB8AC3E}">
        <p14:creationId xmlns:p14="http://schemas.microsoft.com/office/powerpoint/2010/main" val="384284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Our Objectives</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17</a:t>
            </a:fld>
            <a:endParaRPr lang="en-US" dirty="0"/>
          </a:p>
        </p:txBody>
      </p:sp>
      <p:sp>
        <p:nvSpPr>
          <p:cNvPr id="7" name="TextBox 6">
            <a:extLst>
              <a:ext uri="{FF2B5EF4-FFF2-40B4-BE49-F238E27FC236}">
                <a16:creationId xmlns:a16="http://schemas.microsoft.com/office/drawing/2014/main" id="{53B8E015-49D0-1640-9DCD-408A98929C23}"/>
              </a:ext>
            </a:extLst>
          </p:cNvPr>
          <p:cNvSpPr txBox="1"/>
          <p:nvPr/>
        </p:nvSpPr>
        <p:spPr>
          <a:xfrm>
            <a:off x="786579" y="1601552"/>
            <a:ext cx="7113378" cy="430887"/>
          </a:xfrm>
          <a:prstGeom prst="rect">
            <a:avLst/>
          </a:prstGeom>
          <a:noFill/>
        </p:spPr>
        <p:txBody>
          <a:bodyPr wrap="square" rtlCol="0">
            <a:spAutoFit/>
          </a:bodyPr>
          <a:lstStyle/>
          <a:p>
            <a:r>
              <a:rPr lang="en-US" sz="2200" dirty="0"/>
              <a:t>MHPC strives to:</a:t>
            </a:r>
          </a:p>
        </p:txBody>
      </p:sp>
      <p:pic>
        <p:nvPicPr>
          <p:cNvPr id="11" name="Picture 10">
            <a:extLst>
              <a:ext uri="{FF2B5EF4-FFF2-40B4-BE49-F238E27FC236}">
                <a16:creationId xmlns:a16="http://schemas.microsoft.com/office/drawing/2014/main" id="{13A63DCC-7682-D848-8337-A62D56B03A98}"/>
              </a:ext>
            </a:extLst>
          </p:cNvPr>
          <p:cNvPicPr>
            <a:picLocks noChangeAspect="1"/>
          </p:cNvPicPr>
          <p:nvPr/>
        </p:nvPicPr>
        <p:blipFill>
          <a:blip r:embed="rId2"/>
          <a:stretch>
            <a:fillRect/>
          </a:stretch>
        </p:blipFill>
        <p:spPr>
          <a:xfrm>
            <a:off x="853539" y="2356593"/>
            <a:ext cx="582515" cy="582515"/>
          </a:xfrm>
          <a:prstGeom prst="rect">
            <a:avLst/>
          </a:prstGeom>
        </p:spPr>
      </p:pic>
      <p:pic>
        <p:nvPicPr>
          <p:cNvPr id="12" name="Picture 11">
            <a:extLst>
              <a:ext uri="{FF2B5EF4-FFF2-40B4-BE49-F238E27FC236}">
                <a16:creationId xmlns:a16="http://schemas.microsoft.com/office/drawing/2014/main" id="{79AF37FA-A76F-FC46-B5CB-FBDF4CF32EBD}"/>
              </a:ext>
            </a:extLst>
          </p:cNvPr>
          <p:cNvPicPr>
            <a:picLocks noChangeAspect="1"/>
          </p:cNvPicPr>
          <p:nvPr/>
        </p:nvPicPr>
        <p:blipFill>
          <a:blip r:embed="rId3"/>
          <a:stretch>
            <a:fillRect/>
          </a:stretch>
        </p:blipFill>
        <p:spPr>
          <a:xfrm>
            <a:off x="853539" y="3643460"/>
            <a:ext cx="627619" cy="627619"/>
          </a:xfrm>
          <a:prstGeom prst="rect">
            <a:avLst/>
          </a:prstGeom>
        </p:spPr>
      </p:pic>
      <p:sp>
        <p:nvSpPr>
          <p:cNvPr id="14" name="TextBox 13">
            <a:extLst>
              <a:ext uri="{FF2B5EF4-FFF2-40B4-BE49-F238E27FC236}">
                <a16:creationId xmlns:a16="http://schemas.microsoft.com/office/drawing/2014/main" id="{307C5B75-DFD6-0341-A25C-11193C83A758}"/>
              </a:ext>
            </a:extLst>
          </p:cNvPr>
          <p:cNvSpPr txBox="1"/>
          <p:nvPr/>
        </p:nvSpPr>
        <p:spPr>
          <a:xfrm>
            <a:off x="1621409" y="2207532"/>
            <a:ext cx="6759313" cy="1107996"/>
          </a:xfrm>
          <a:prstGeom prst="rect">
            <a:avLst/>
          </a:prstGeom>
          <a:noFill/>
        </p:spPr>
        <p:txBody>
          <a:bodyPr wrap="square" rtlCol="0">
            <a:spAutoFit/>
          </a:bodyPr>
          <a:lstStyle/>
          <a:p>
            <a:pPr marL="7938">
              <a:buClr>
                <a:srgbClr val="5B1513"/>
              </a:buClr>
            </a:pPr>
            <a:r>
              <a:rPr lang="en-US" sz="2200" dirty="0"/>
              <a:t>Acquire, reposition and manage communities in markets with favorable employment and population characteristics.</a:t>
            </a:r>
          </a:p>
        </p:txBody>
      </p:sp>
      <p:sp>
        <p:nvSpPr>
          <p:cNvPr id="16" name="TextBox 15">
            <a:extLst>
              <a:ext uri="{FF2B5EF4-FFF2-40B4-BE49-F238E27FC236}">
                <a16:creationId xmlns:a16="http://schemas.microsoft.com/office/drawing/2014/main" id="{45BC3765-6737-614B-B894-F2B3862A4348}"/>
              </a:ext>
            </a:extLst>
          </p:cNvPr>
          <p:cNvSpPr txBox="1"/>
          <p:nvPr/>
        </p:nvSpPr>
        <p:spPr>
          <a:xfrm>
            <a:off x="1621409" y="3536712"/>
            <a:ext cx="6759313" cy="1107996"/>
          </a:xfrm>
          <a:prstGeom prst="rect">
            <a:avLst/>
          </a:prstGeom>
          <a:noFill/>
        </p:spPr>
        <p:txBody>
          <a:bodyPr wrap="square" rtlCol="0">
            <a:spAutoFit/>
          </a:bodyPr>
          <a:lstStyle/>
          <a:p>
            <a:pPr marL="7938">
              <a:buClr>
                <a:srgbClr val="5B1513"/>
              </a:buClr>
            </a:pPr>
            <a:r>
              <a:rPr lang="en-US" sz="2200" dirty="0"/>
              <a:t>Provide attractive risk-adjusted returns for our investors, with a focus on value creation, capital preservation and growth. </a:t>
            </a:r>
          </a:p>
        </p:txBody>
      </p:sp>
    </p:spTree>
    <p:extLst>
      <p:ext uri="{BB962C8B-B14F-4D97-AF65-F5344CB8AC3E}">
        <p14:creationId xmlns:p14="http://schemas.microsoft.com/office/powerpoint/2010/main" val="395696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Our Strategy </a:t>
            </a:r>
            <a:r>
              <a:rPr lang="en-US" sz="2400" i="1" dirty="0"/>
              <a:t>(continued)</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18</a:t>
            </a:fld>
            <a:endParaRPr lang="en-US" dirty="0"/>
          </a:p>
        </p:txBody>
      </p:sp>
      <p:sp>
        <p:nvSpPr>
          <p:cNvPr id="6" name="TextBox 5">
            <a:extLst>
              <a:ext uri="{FF2B5EF4-FFF2-40B4-BE49-F238E27FC236}">
                <a16:creationId xmlns:a16="http://schemas.microsoft.com/office/drawing/2014/main" id="{B2347A9B-527A-F64F-B5EB-946AD92F7F93}"/>
              </a:ext>
            </a:extLst>
          </p:cNvPr>
          <p:cNvSpPr txBox="1"/>
          <p:nvPr/>
        </p:nvSpPr>
        <p:spPr>
          <a:xfrm>
            <a:off x="831536" y="2846135"/>
            <a:ext cx="1907411" cy="1107996"/>
          </a:xfrm>
          <a:prstGeom prst="rect">
            <a:avLst/>
          </a:prstGeom>
          <a:noFill/>
        </p:spPr>
        <p:txBody>
          <a:bodyPr wrap="square" rtlCol="0">
            <a:spAutoFit/>
          </a:bodyPr>
          <a:lstStyle/>
          <a:p>
            <a:pPr marL="115887" lvl="0" algn="ctr">
              <a:buClr>
                <a:srgbClr val="5B1513"/>
              </a:buClr>
            </a:pPr>
            <a:r>
              <a:rPr lang="en-US" sz="2200" dirty="0"/>
              <a:t>Located in</a:t>
            </a:r>
          </a:p>
          <a:p>
            <a:pPr marL="115887" lvl="0" algn="ctr">
              <a:buClr>
                <a:srgbClr val="5B1513"/>
              </a:buClr>
            </a:pPr>
            <a:r>
              <a:rPr lang="en-US" sz="2200" dirty="0"/>
              <a:t>favorable metro areas</a:t>
            </a:r>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721295"/>
            <a:ext cx="7539718" cy="430887"/>
          </a:xfrm>
          <a:prstGeom prst="rect">
            <a:avLst/>
          </a:prstGeom>
          <a:noFill/>
        </p:spPr>
        <p:txBody>
          <a:bodyPr wrap="square" rtlCol="0">
            <a:spAutoFit/>
          </a:bodyPr>
          <a:lstStyle/>
          <a:p>
            <a:r>
              <a:rPr lang="en-US" sz="2200" dirty="0"/>
              <a:t>MHPC targets properties that are:</a:t>
            </a:r>
          </a:p>
        </p:txBody>
      </p:sp>
      <p:sp>
        <p:nvSpPr>
          <p:cNvPr id="10" name="TextBox 9">
            <a:extLst>
              <a:ext uri="{FF2B5EF4-FFF2-40B4-BE49-F238E27FC236}">
                <a16:creationId xmlns:a16="http://schemas.microsoft.com/office/drawing/2014/main" id="{3FA368E2-3E85-484D-B61F-F3BCBF2888F1}"/>
              </a:ext>
            </a:extLst>
          </p:cNvPr>
          <p:cNvSpPr txBox="1"/>
          <p:nvPr/>
        </p:nvSpPr>
        <p:spPr>
          <a:xfrm>
            <a:off x="2958705" y="2846135"/>
            <a:ext cx="2435793" cy="430887"/>
          </a:xfrm>
          <a:prstGeom prst="rect">
            <a:avLst/>
          </a:prstGeom>
          <a:noFill/>
        </p:spPr>
        <p:txBody>
          <a:bodyPr wrap="square" rtlCol="0">
            <a:spAutoFit/>
          </a:bodyPr>
          <a:lstStyle/>
          <a:p>
            <a:pPr marL="115887" lvl="0" algn="ctr">
              <a:buClr>
                <a:srgbClr val="5B1513"/>
              </a:buClr>
            </a:pPr>
            <a:r>
              <a:rPr lang="en-US" sz="2200" dirty="0"/>
              <a:t>Underperforming</a:t>
            </a:r>
          </a:p>
        </p:txBody>
      </p:sp>
      <p:sp>
        <p:nvSpPr>
          <p:cNvPr id="11" name="TextBox 10">
            <a:extLst>
              <a:ext uri="{FF2B5EF4-FFF2-40B4-BE49-F238E27FC236}">
                <a16:creationId xmlns:a16="http://schemas.microsoft.com/office/drawing/2014/main" id="{0E19A0CC-43C9-8141-B19C-25DE9ECEA222}"/>
              </a:ext>
            </a:extLst>
          </p:cNvPr>
          <p:cNvSpPr txBox="1"/>
          <p:nvPr/>
        </p:nvSpPr>
        <p:spPr>
          <a:xfrm>
            <a:off x="5614256" y="2783025"/>
            <a:ext cx="2598195" cy="430887"/>
          </a:xfrm>
          <a:prstGeom prst="rect">
            <a:avLst/>
          </a:prstGeom>
          <a:noFill/>
        </p:spPr>
        <p:txBody>
          <a:bodyPr wrap="square" rtlCol="0">
            <a:spAutoFit/>
          </a:bodyPr>
          <a:lstStyle/>
          <a:p>
            <a:pPr marL="115887" lvl="0" algn="ctr">
              <a:buClr>
                <a:srgbClr val="5B1513"/>
              </a:buClr>
            </a:pPr>
            <a:r>
              <a:rPr lang="en-US" sz="2200" dirty="0"/>
              <a:t>Under-capitalized</a:t>
            </a:r>
          </a:p>
        </p:txBody>
      </p:sp>
      <p:sp>
        <p:nvSpPr>
          <p:cNvPr id="2" name="Rectangle 1">
            <a:extLst>
              <a:ext uri="{FF2B5EF4-FFF2-40B4-BE49-F238E27FC236}">
                <a16:creationId xmlns:a16="http://schemas.microsoft.com/office/drawing/2014/main" id="{70A3F64E-9B5B-534A-88B9-24AFED6C9D73}"/>
              </a:ext>
            </a:extLst>
          </p:cNvPr>
          <p:cNvSpPr/>
          <p:nvPr/>
        </p:nvSpPr>
        <p:spPr>
          <a:xfrm>
            <a:off x="1731132" y="4211014"/>
            <a:ext cx="2374048" cy="769441"/>
          </a:xfrm>
          <a:prstGeom prst="rect">
            <a:avLst/>
          </a:prstGeom>
        </p:spPr>
        <p:txBody>
          <a:bodyPr wrap="none">
            <a:spAutoFit/>
          </a:bodyPr>
          <a:lstStyle/>
          <a:p>
            <a:pPr marL="115887" lvl="0" algn="ctr">
              <a:buClr>
                <a:srgbClr val="5B1513"/>
              </a:buClr>
            </a:pPr>
            <a:r>
              <a:rPr lang="en-US" sz="2200" dirty="0"/>
              <a:t>Requiring tenant</a:t>
            </a:r>
          </a:p>
          <a:p>
            <a:pPr marL="115887" lvl="0" algn="ctr">
              <a:buClr>
                <a:srgbClr val="5B1513"/>
              </a:buClr>
            </a:pPr>
            <a:r>
              <a:rPr lang="en-US" sz="2200" dirty="0"/>
              <a:t>repositioning</a:t>
            </a:r>
          </a:p>
        </p:txBody>
      </p:sp>
      <p:sp>
        <p:nvSpPr>
          <p:cNvPr id="12" name="TextBox 11">
            <a:extLst>
              <a:ext uri="{FF2B5EF4-FFF2-40B4-BE49-F238E27FC236}">
                <a16:creationId xmlns:a16="http://schemas.microsoft.com/office/drawing/2014/main" id="{7F927675-A3C9-9D44-8C57-0DED4D9BF726}"/>
              </a:ext>
            </a:extLst>
          </p:cNvPr>
          <p:cNvSpPr txBox="1"/>
          <p:nvPr/>
        </p:nvSpPr>
        <p:spPr>
          <a:xfrm>
            <a:off x="1361456" y="2116065"/>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5B1513">
                      <a:alpha val="30000"/>
                    </a:srgbClr>
                  </a:solidFill>
                </a:ln>
                <a:noFill/>
              </a:rPr>
              <a:t>1</a:t>
            </a:r>
          </a:p>
        </p:txBody>
      </p:sp>
      <p:sp>
        <p:nvSpPr>
          <p:cNvPr id="13" name="TextBox 12">
            <a:extLst>
              <a:ext uri="{FF2B5EF4-FFF2-40B4-BE49-F238E27FC236}">
                <a16:creationId xmlns:a16="http://schemas.microsoft.com/office/drawing/2014/main" id="{D59CB2EF-44DE-774A-B487-23B99C267850}"/>
              </a:ext>
            </a:extLst>
          </p:cNvPr>
          <p:cNvSpPr txBox="1"/>
          <p:nvPr/>
        </p:nvSpPr>
        <p:spPr>
          <a:xfrm>
            <a:off x="3714770" y="2116065"/>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5B1513">
                      <a:alpha val="30000"/>
                    </a:srgbClr>
                  </a:solidFill>
                </a:ln>
                <a:noFill/>
              </a:rPr>
              <a:t>2</a:t>
            </a:r>
          </a:p>
        </p:txBody>
      </p:sp>
      <p:sp>
        <p:nvSpPr>
          <p:cNvPr id="14" name="TextBox 13">
            <a:extLst>
              <a:ext uri="{FF2B5EF4-FFF2-40B4-BE49-F238E27FC236}">
                <a16:creationId xmlns:a16="http://schemas.microsoft.com/office/drawing/2014/main" id="{4B1A344A-86D4-864C-8BFF-A45EA9DD4BCE}"/>
              </a:ext>
            </a:extLst>
          </p:cNvPr>
          <p:cNvSpPr txBox="1"/>
          <p:nvPr/>
        </p:nvSpPr>
        <p:spPr>
          <a:xfrm>
            <a:off x="6376468" y="2222232"/>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5B1513">
                      <a:alpha val="30000"/>
                    </a:srgbClr>
                  </a:solidFill>
                </a:ln>
                <a:noFill/>
              </a:rPr>
              <a:t>3</a:t>
            </a:r>
          </a:p>
        </p:txBody>
      </p:sp>
      <p:sp>
        <p:nvSpPr>
          <p:cNvPr id="15" name="TextBox 14">
            <a:extLst>
              <a:ext uri="{FF2B5EF4-FFF2-40B4-BE49-F238E27FC236}">
                <a16:creationId xmlns:a16="http://schemas.microsoft.com/office/drawing/2014/main" id="{A6B6584D-1B1F-B641-A13E-306EACAC21ED}"/>
              </a:ext>
            </a:extLst>
          </p:cNvPr>
          <p:cNvSpPr txBox="1"/>
          <p:nvPr/>
        </p:nvSpPr>
        <p:spPr>
          <a:xfrm>
            <a:off x="2444519" y="3650221"/>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5B1513">
                      <a:alpha val="30000"/>
                    </a:srgbClr>
                  </a:solidFill>
                </a:ln>
                <a:noFill/>
              </a:rPr>
              <a:t>4</a:t>
            </a:r>
          </a:p>
        </p:txBody>
      </p:sp>
      <p:sp>
        <p:nvSpPr>
          <p:cNvPr id="16" name="Rectangle 15">
            <a:extLst>
              <a:ext uri="{FF2B5EF4-FFF2-40B4-BE49-F238E27FC236}">
                <a16:creationId xmlns:a16="http://schemas.microsoft.com/office/drawing/2014/main" id="{70CD0E7C-9FBE-2443-8884-203D61570FAC}"/>
              </a:ext>
            </a:extLst>
          </p:cNvPr>
          <p:cNvSpPr/>
          <p:nvPr/>
        </p:nvSpPr>
        <p:spPr>
          <a:xfrm>
            <a:off x="4747398" y="4211014"/>
            <a:ext cx="1902764" cy="430887"/>
          </a:xfrm>
          <a:prstGeom prst="rect">
            <a:avLst/>
          </a:prstGeom>
        </p:spPr>
        <p:txBody>
          <a:bodyPr wrap="none">
            <a:spAutoFit/>
          </a:bodyPr>
          <a:lstStyle/>
          <a:p>
            <a:pPr marL="115887" lvl="0" algn="ctr">
              <a:buClr>
                <a:srgbClr val="5B1513"/>
              </a:buClr>
            </a:pPr>
            <a:r>
              <a:rPr lang="en-US" sz="2200" dirty="0"/>
              <a:t>Undervalued</a:t>
            </a:r>
          </a:p>
        </p:txBody>
      </p:sp>
      <p:sp>
        <p:nvSpPr>
          <p:cNvPr id="17" name="TextBox 16">
            <a:extLst>
              <a:ext uri="{FF2B5EF4-FFF2-40B4-BE49-F238E27FC236}">
                <a16:creationId xmlns:a16="http://schemas.microsoft.com/office/drawing/2014/main" id="{B5C1AFF0-0D72-B448-876A-991E48C53058}"/>
              </a:ext>
            </a:extLst>
          </p:cNvPr>
          <p:cNvSpPr txBox="1"/>
          <p:nvPr/>
        </p:nvSpPr>
        <p:spPr>
          <a:xfrm>
            <a:off x="5225137" y="3650221"/>
            <a:ext cx="847570" cy="1569660"/>
          </a:xfrm>
          <a:prstGeom prst="rect">
            <a:avLst/>
          </a:prstGeom>
          <a:noFill/>
        </p:spPr>
        <p:txBody>
          <a:bodyPr wrap="square" rtlCol="0">
            <a:spAutoFit/>
          </a:bodyPr>
          <a:lstStyle/>
          <a:p>
            <a:pPr marL="115887" lvl="0" algn="ctr">
              <a:buClr>
                <a:srgbClr val="5B1513"/>
              </a:buClr>
            </a:pPr>
            <a:r>
              <a:rPr lang="en-US" sz="9600" b="1" dirty="0">
                <a:ln w="22225">
                  <a:solidFill>
                    <a:srgbClr val="5B1513">
                      <a:alpha val="30000"/>
                    </a:srgbClr>
                  </a:solidFill>
                </a:ln>
                <a:noFill/>
              </a:rPr>
              <a:t>5</a:t>
            </a:r>
          </a:p>
        </p:txBody>
      </p:sp>
    </p:spTree>
    <p:extLst>
      <p:ext uri="{BB962C8B-B14F-4D97-AF65-F5344CB8AC3E}">
        <p14:creationId xmlns:p14="http://schemas.microsoft.com/office/powerpoint/2010/main" val="224053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Our Portfolio</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19</a:t>
            </a:fld>
            <a:endParaRPr lang="en-US" dirty="0"/>
          </a:p>
        </p:txBody>
      </p:sp>
      <p:sp>
        <p:nvSpPr>
          <p:cNvPr id="6" name="TextBox 5">
            <a:extLst>
              <a:ext uri="{FF2B5EF4-FFF2-40B4-BE49-F238E27FC236}">
                <a16:creationId xmlns:a16="http://schemas.microsoft.com/office/drawing/2014/main" id="{B2347A9B-527A-F64F-B5EB-946AD92F7F93}"/>
              </a:ext>
            </a:extLst>
          </p:cNvPr>
          <p:cNvSpPr txBox="1"/>
          <p:nvPr/>
        </p:nvSpPr>
        <p:spPr>
          <a:xfrm>
            <a:off x="823276" y="2710458"/>
            <a:ext cx="3185201" cy="584775"/>
          </a:xfrm>
          <a:prstGeom prst="rect">
            <a:avLst/>
          </a:prstGeom>
          <a:noFill/>
        </p:spPr>
        <p:txBody>
          <a:bodyPr wrap="square" rtlCol="0">
            <a:spAutoFit/>
          </a:bodyPr>
          <a:lstStyle/>
          <a:p>
            <a:pPr marL="115887" lvl="0">
              <a:buClr>
                <a:srgbClr val="5B1513"/>
              </a:buClr>
            </a:pPr>
            <a:r>
              <a:rPr lang="en-US" sz="3200" b="1" dirty="0">
                <a:solidFill>
                  <a:srgbClr val="5B1513"/>
                </a:solidFill>
              </a:rPr>
              <a:t>30</a:t>
            </a:r>
            <a:r>
              <a:rPr lang="en-US" sz="2200" dirty="0"/>
              <a:t> communities </a:t>
            </a:r>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393371"/>
            <a:ext cx="7539718" cy="1107996"/>
          </a:xfrm>
          <a:prstGeom prst="rect">
            <a:avLst/>
          </a:prstGeom>
          <a:noFill/>
        </p:spPr>
        <p:txBody>
          <a:bodyPr wrap="square" rtlCol="0">
            <a:spAutoFit/>
          </a:bodyPr>
          <a:lstStyle/>
          <a:p>
            <a:r>
              <a:rPr lang="en-US" sz="2200" dirty="0"/>
              <a:t>MHPC targets areas with favorable employment statistics, demographic characteristics and affordable housing needs across the high-growth southeastern U.S.</a:t>
            </a:r>
          </a:p>
        </p:txBody>
      </p:sp>
      <p:sp>
        <p:nvSpPr>
          <p:cNvPr id="2" name="Rectangle 1">
            <a:extLst>
              <a:ext uri="{FF2B5EF4-FFF2-40B4-BE49-F238E27FC236}">
                <a16:creationId xmlns:a16="http://schemas.microsoft.com/office/drawing/2014/main" id="{88E298F1-72B4-6545-A46B-3303664F5437}"/>
              </a:ext>
            </a:extLst>
          </p:cNvPr>
          <p:cNvSpPr/>
          <p:nvPr/>
        </p:nvSpPr>
        <p:spPr>
          <a:xfrm>
            <a:off x="823276" y="3507676"/>
            <a:ext cx="2746999" cy="923330"/>
          </a:xfrm>
          <a:prstGeom prst="rect">
            <a:avLst/>
          </a:prstGeom>
        </p:spPr>
        <p:txBody>
          <a:bodyPr wrap="square">
            <a:spAutoFit/>
          </a:bodyPr>
          <a:lstStyle/>
          <a:p>
            <a:pPr marL="115887" lvl="0">
              <a:buClr>
                <a:srgbClr val="5B1513"/>
              </a:buClr>
            </a:pPr>
            <a:r>
              <a:rPr lang="en-US" sz="3200" b="1" dirty="0">
                <a:solidFill>
                  <a:srgbClr val="5B1513"/>
                </a:solidFill>
              </a:rPr>
              <a:t>96% </a:t>
            </a:r>
            <a:r>
              <a:rPr lang="en-US" sz="2200" dirty="0"/>
              <a:t>average portfolio occupancy</a:t>
            </a:r>
          </a:p>
        </p:txBody>
      </p:sp>
      <p:sp>
        <p:nvSpPr>
          <p:cNvPr id="11" name="Rectangle 10">
            <a:extLst>
              <a:ext uri="{FF2B5EF4-FFF2-40B4-BE49-F238E27FC236}">
                <a16:creationId xmlns:a16="http://schemas.microsoft.com/office/drawing/2014/main" id="{946FF4CF-6FA9-FB41-AF20-25B083F702D6}"/>
              </a:ext>
            </a:extLst>
          </p:cNvPr>
          <p:cNvSpPr/>
          <p:nvPr/>
        </p:nvSpPr>
        <p:spPr>
          <a:xfrm>
            <a:off x="4114803" y="3505530"/>
            <a:ext cx="4572000" cy="923330"/>
          </a:xfrm>
          <a:prstGeom prst="rect">
            <a:avLst/>
          </a:prstGeom>
        </p:spPr>
        <p:txBody>
          <a:bodyPr>
            <a:spAutoFit/>
          </a:bodyPr>
          <a:lstStyle/>
          <a:p>
            <a:pPr marL="115887" lvl="0">
              <a:buClr>
                <a:srgbClr val="5B1513"/>
              </a:buClr>
            </a:pPr>
            <a:r>
              <a:rPr lang="en-US" sz="3200" b="1" dirty="0">
                <a:solidFill>
                  <a:srgbClr val="5B1513"/>
                </a:solidFill>
              </a:rPr>
              <a:t>124% </a:t>
            </a:r>
            <a:r>
              <a:rPr lang="en-US" sz="2200" dirty="0"/>
              <a:t>increased revenue growth over last year</a:t>
            </a:r>
          </a:p>
        </p:txBody>
      </p:sp>
      <p:sp>
        <p:nvSpPr>
          <p:cNvPr id="3" name="Rectangle 2">
            <a:extLst>
              <a:ext uri="{FF2B5EF4-FFF2-40B4-BE49-F238E27FC236}">
                <a16:creationId xmlns:a16="http://schemas.microsoft.com/office/drawing/2014/main" id="{BED38088-8C5D-B54C-972F-9E284E8E0DFC}"/>
              </a:ext>
            </a:extLst>
          </p:cNvPr>
          <p:cNvSpPr/>
          <p:nvPr/>
        </p:nvSpPr>
        <p:spPr>
          <a:xfrm>
            <a:off x="4201617" y="2710458"/>
            <a:ext cx="2688557" cy="584775"/>
          </a:xfrm>
          <a:prstGeom prst="rect">
            <a:avLst/>
          </a:prstGeom>
        </p:spPr>
        <p:txBody>
          <a:bodyPr wrap="none">
            <a:spAutoFit/>
          </a:bodyPr>
          <a:lstStyle/>
          <a:p>
            <a:r>
              <a:rPr lang="en-US" sz="3200" b="1" dirty="0">
                <a:solidFill>
                  <a:srgbClr val="5B1513"/>
                </a:solidFill>
              </a:rPr>
              <a:t>1,532 </a:t>
            </a:r>
            <a:r>
              <a:rPr lang="en-US" sz="2200" dirty="0"/>
              <a:t>home sites</a:t>
            </a:r>
          </a:p>
        </p:txBody>
      </p:sp>
      <p:sp>
        <p:nvSpPr>
          <p:cNvPr id="12" name="Rectangle 11">
            <a:extLst>
              <a:ext uri="{FF2B5EF4-FFF2-40B4-BE49-F238E27FC236}">
                <a16:creationId xmlns:a16="http://schemas.microsoft.com/office/drawing/2014/main" id="{A648D84C-B083-5843-AEDE-024830BD28BC}"/>
              </a:ext>
            </a:extLst>
          </p:cNvPr>
          <p:cNvSpPr/>
          <p:nvPr/>
        </p:nvSpPr>
        <p:spPr>
          <a:xfrm>
            <a:off x="782500" y="4612896"/>
            <a:ext cx="3332303" cy="584775"/>
          </a:xfrm>
          <a:prstGeom prst="rect">
            <a:avLst/>
          </a:prstGeom>
        </p:spPr>
        <p:txBody>
          <a:bodyPr wrap="square">
            <a:spAutoFit/>
          </a:bodyPr>
          <a:lstStyle/>
          <a:p>
            <a:pPr marL="115887" lvl="0">
              <a:buClr>
                <a:srgbClr val="5B1513"/>
              </a:buClr>
            </a:pPr>
            <a:r>
              <a:rPr lang="en-US" sz="3200" b="1" dirty="0">
                <a:solidFill>
                  <a:srgbClr val="5B1513"/>
                </a:solidFill>
              </a:rPr>
              <a:t>$375 </a:t>
            </a:r>
            <a:r>
              <a:rPr lang="en-US" sz="2200" dirty="0"/>
              <a:t>average lot rent</a:t>
            </a:r>
          </a:p>
        </p:txBody>
      </p:sp>
      <p:sp>
        <p:nvSpPr>
          <p:cNvPr id="13" name="Rectangle 12">
            <a:extLst>
              <a:ext uri="{FF2B5EF4-FFF2-40B4-BE49-F238E27FC236}">
                <a16:creationId xmlns:a16="http://schemas.microsoft.com/office/drawing/2014/main" id="{2099F26F-68CF-B04D-9703-81E3CA193A11}"/>
              </a:ext>
            </a:extLst>
          </p:cNvPr>
          <p:cNvSpPr/>
          <p:nvPr/>
        </p:nvSpPr>
        <p:spPr>
          <a:xfrm>
            <a:off x="1556319" y="5277031"/>
            <a:ext cx="6031361" cy="923330"/>
          </a:xfrm>
          <a:prstGeom prst="rect">
            <a:avLst/>
          </a:prstGeom>
        </p:spPr>
        <p:txBody>
          <a:bodyPr wrap="square">
            <a:spAutoFit/>
          </a:bodyPr>
          <a:lstStyle/>
          <a:p>
            <a:pPr marL="115887" lvl="0">
              <a:buClr>
                <a:srgbClr val="5B1513"/>
              </a:buClr>
            </a:pPr>
            <a:r>
              <a:rPr lang="en-US" sz="3200" b="1" dirty="0">
                <a:solidFill>
                  <a:srgbClr val="5B1513"/>
                </a:solidFill>
              </a:rPr>
              <a:t>4</a:t>
            </a:r>
            <a:r>
              <a:rPr lang="en-US" sz="2200" dirty="0"/>
              <a:t> locations in North Carolina, South Carolina, Georgia and Tennessee</a:t>
            </a:r>
          </a:p>
        </p:txBody>
      </p:sp>
      <p:sp>
        <p:nvSpPr>
          <p:cNvPr id="14" name="Rectangle 13">
            <a:extLst>
              <a:ext uri="{FF2B5EF4-FFF2-40B4-BE49-F238E27FC236}">
                <a16:creationId xmlns:a16="http://schemas.microsoft.com/office/drawing/2014/main" id="{A99A99E0-7ABC-4548-8B1A-6EB7D3DE371A}"/>
              </a:ext>
            </a:extLst>
          </p:cNvPr>
          <p:cNvSpPr/>
          <p:nvPr/>
        </p:nvSpPr>
        <p:spPr>
          <a:xfrm>
            <a:off x="4176149" y="4612896"/>
            <a:ext cx="3332303" cy="584775"/>
          </a:xfrm>
          <a:prstGeom prst="rect">
            <a:avLst/>
          </a:prstGeom>
        </p:spPr>
        <p:txBody>
          <a:bodyPr wrap="square">
            <a:spAutoFit/>
          </a:bodyPr>
          <a:lstStyle/>
          <a:p>
            <a:pPr marL="115887" lvl="0">
              <a:buClr>
                <a:srgbClr val="5B1513"/>
              </a:buClr>
            </a:pPr>
            <a:r>
              <a:rPr lang="en-US" sz="3200" b="1" dirty="0">
                <a:solidFill>
                  <a:srgbClr val="5B1513"/>
                </a:solidFill>
              </a:rPr>
              <a:t>$400 </a:t>
            </a:r>
            <a:r>
              <a:rPr lang="en-US" sz="2200" dirty="0"/>
              <a:t>average lot rent</a:t>
            </a:r>
          </a:p>
        </p:txBody>
      </p:sp>
    </p:spTree>
    <p:extLst>
      <p:ext uri="{BB962C8B-B14F-4D97-AF65-F5344CB8AC3E}">
        <p14:creationId xmlns:p14="http://schemas.microsoft.com/office/powerpoint/2010/main" val="24888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Disclaimer</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478971" y="1021745"/>
            <a:ext cx="8186057" cy="5262979"/>
          </a:xfrm>
          <a:prstGeom prst="rect">
            <a:avLst/>
          </a:prstGeom>
          <a:noFill/>
        </p:spPr>
        <p:txBody>
          <a:bodyPr wrap="square" rtlCol="0">
            <a:spAutoFit/>
          </a:bodyPr>
          <a:lstStyle/>
          <a:p>
            <a:pPr algn="just"/>
            <a:r>
              <a:rPr lang="en-US" sz="1600" dirty="0"/>
              <a:t>The information in this presentation has been prepared by Manufactured Housing Properties Inc. (the “Company”) solely for informational purposes and does not constitute an offer to sell or the solicitation of an offer to purchase securities. Any such offer will be made solely by means of the offering circular contained in a qualified  offering statement. The information contained herein may not be used in connection with an offer or solicitation by anyone in any jurisdiction in which such offer or  solicitation is not qualified or to any person to whom it is unlawful to make such offer or solicitation. Neither the Securities and Exchange Commission nor any other regulatory body has approved or disapproved or passed upon the accuracy or adequacy of this presentation. The information contained herein remains subject to change. This presentation contains forward-looking statements. Forward-looking statements are typically identified by the use of such terms as “may,” “should,” “could,” “intend,” “plan,” “anticipate,” “estimate,” “believe” or the negative of such terms and other comparable terminology. Such forward-looking statements are based upon the Company’s current plans, expectations, estimates, assumptions and beliefs that involve numerous risks and uncertainties, including, but not limited to, those set forth in the “Risk Factors” section of the offering circular, related to future economic and/or market conditions, as well as future business decisions, which are difficult or  impossible to predict accurately or which may be out of the Company’s control. Actual results could vary materially from those set forth in such forward-looking statements. Before investing, a prospective investor should carefully read the offering circular contained in the Company’s offering statement.</a:t>
            </a:r>
          </a:p>
        </p:txBody>
      </p:sp>
    </p:spTree>
    <p:extLst>
      <p:ext uri="{BB962C8B-B14F-4D97-AF65-F5344CB8AC3E}">
        <p14:creationId xmlns:p14="http://schemas.microsoft.com/office/powerpoint/2010/main" val="425694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Southeast Concentration</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20</a:t>
            </a:fld>
            <a:endParaRPr lang="en-US" dirty="0"/>
          </a:p>
        </p:txBody>
      </p:sp>
      <p:sp>
        <p:nvSpPr>
          <p:cNvPr id="6" name="TextBox 5">
            <a:extLst>
              <a:ext uri="{FF2B5EF4-FFF2-40B4-BE49-F238E27FC236}">
                <a16:creationId xmlns:a16="http://schemas.microsoft.com/office/drawing/2014/main" id="{B2347A9B-527A-F64F-B5EB-946AD92F7F93}"/>
              </a:ext>
            </a:extLst>
          </p:cNvPr>
          <p:cNvSpPr txBox="1"/>
          <p:nvPr/>
        </p:nvSpPr>
        <p:spPr>
          <a:xfrm>
            <a:off x="1208313" y="2562109"/>
            <a:ext cx="7049861" cy="3139321"/>
          </a:xfrm>
          <a:prstGeom prst="rect">
            <a:avLst/>
          </a:prstGeom>
          <a:noFill/>
        </p:spPr>
        <p:txBody>
          <a:bodyPr wrap="square" rtlCol="0">
            <a:spAutoFit/>
          </a:bodyPr>
          <a:lstStyle/>
          <a:p>
            <a:r>
              <a:rPr lang="en-US" sz="2200" b="1" dirty="0">
                <a:solidFill>
                  <a:srgbClr val="5B1513"/>
                </a:solidFill>
              </a:rPr>
              <a:t>CURRENT PORTFOLIO VALUE</a:t>
            </a:r>
            <a:r>
              <a:rPr lang="en-US" sz="2200" dirty="0">
                <a:solidFill>
                  <a:srgbClr val="5B1513"/>
                </a:solidFill>
              </a:rPr>
              <a:t> </a:t>
            </a:r>
          </a:p>
          <a:p>
            <a:r>
              <a:rPr lang="en-US" sz="2200" dirty="0"/>
              <a:t>2021 Projected NOI			$5,700,000</a:t>
            </a:r>
          </a:p>
          <a:p>
            <a:r>
              <a:rPr lang="en-US" sz="2200" dirty="0"/>
              <a:t>Portfolio Capitalization Rate	5.5%</a:t>
            </a:r>
          </a:p>
          <a:p>
            <a:r>
              <a:rPr lang="en-US" sz="2200" dirty="0"/>
              <a:t>Portfolio Market Value			$104,000,000</a:t>
            </a:r>
          </a:p>
          <a:p>
            <a:endParaRPr lang="en-US" sz="2200" dirty="0"/>
          </a:p>
          <a:p>
            <a:r>
              <a:rPr lang="en-US" sz="2200" b="1" dirty="0">
                <a:solidFill>
                  <a:srgbClr val="5B1513"/>
                </a:solidFill>
              </a:rPr>
              <a:t>CURRENT PORTFOLIO CAPITAL STRUCTURE</a:t>
            </a:r>
            <a:endParaRPr lang="en-US" sz="2200" dirty="0">
              <a:solidFill>
                <a:srgbClr val="5B1513"/>
              </a:solidFill>
            </a:endParaRPr>
          </a:p>
          <a:p>
            <a:r>
              <a:rPr lang="en-US" sz="2200" dirty="0"/>
              <a:t>Senior Debt					$33,000,000</a:t>
            </a:r>
          </a:p>
          <a:p>
            <a:r>
              <a:rPr lang="en-US" sz="2200" dirty="0"/>
              <a:t>Equity							$71,000,000</a:t>
            </a:r>
          </a:p>
          <a:p>
            <a:r>
              <a:rPr lang="en-US" sz="2200" dirty="0"/>
              <a:t>Portfolio Market Value			$104,000,000</a:t>
            </a:r>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393371"/>
            <a:ext cx="7539718" cy="769441"/>
          </a:xfrm>
          <a:prstGeom prst="rect">
            <a:avLst/>
          </a:prstGeom>
          <a:noFill/>
        </p:spPr>
        <p:txBody>
          <a:bodyPr wrap="square" rtlCol="0">
            <a:spAutoFit/>
          </a:bodyPr>
          <a:lstStyle/>
          <a:p>
            <a:r>
              <a:rPr lang="en-US" sz="2200" dirty="0"/>
              <a:t>MHPC focuses on the high-growth regions of the southeastern United States.</a:t>
            </a:r>
          </a:p>
        </p:txBody>
      </p:sp>
    </p:spTree>
    <p:extLst>
      <p:ext uri="{BB962C8B-B14F-4D97-AF65-F5344CB8AC3E}">
        <p14:creationId xmlns:p14="http://schemas.microsoft.com/office/powerpoint/2010/main" val="93122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21</a:t>
            </a:fld>
            <a:endParaRPr lang="en-US" dirty="0"/>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284511"/>
            <a:ext cx="7539718" cy="369332"/>
          </a:xfrm>
          <a:prstGeom prst="rect">
            <a:avLst/>
          </a:prstGeom>
          <a:noFill/>
        </p:spPr>
        <p:txBody>
          <a:bodyPr wrap="square" rtlCol="0">
            <a:spAutoFit/>
          </a:bodyPr>
          <a:lstStyle/>
          <a:p>
            <a:r>
              <a:rPr lang="en-US" b="1" dirty="0"/>
              <a:t>SERIES C CUMULATIVE REDEEMABLE PREFERRED STOCK</a:t>
            </a:r>
            <a:endParaRPr lang="en-US" dirty="0"/>
          </a:p>
        </p:txBody>
      </p:sp>
      <p:sp>
        <p:nvSpPr>
          <p:cNvPr id="3" name="Title 2">
            <a:extLst>
              <a:ext uri="{FF2B5EF4-FFF2-40B4-BE49-F238E27FC236}">
                <a16:creationId xmlns:a16="http://schemas.microsoft.com/office/drawing/2014/main" id="{DA79476A-D32B-BF4B-935C-48249F6F73D0}"/>
              </a:ext>
            </a:extLst>
          </p:cNvPr>
          <p:cNvSpPr>
            <a:spLocks noGrp="1"/>
          </p:cNvSpPr>
          <p:nvPr>
            <p:ph type="title"/>
          </p:nvPr>
        </p:nvSpPr>
        <p:spPr/>
        <p:txBody>
          <a:bodyPr/>
          <a:lstStyle/>
          <a:p>
            <a:r>
              <a:rPr lang="en-US" dirty="0"/>
              <a:t>The Offering</a:t>
            </a:r>
          </a:p>
        </p:txBody>
      </p:sp>
      <p:graphicFrame>
        <p:nvGraphicFramePr>
          <p:cNvPr id="8" name="Table 2">
            <a:extLst>
              <a:ext uri="{FF2B5EF4-FFF2-40B4-BE49-F238E27FC236}">
                <a16:creationId xmlns:a16="http://schemas.microsoft.com/office/drawing/2014/main" id="{4A2B4930-663C-B643-91BA-804F1E161C5F}"/>
              </a:ext>
            </a:extLst>
          </p:cNvPr>
          <p:cNvGraphicFramePr>
            <a:graphicFrameLocks noGrp="1"/>
          </p:cNvGraphicFramePr>
          <p:nvPr>
            <p:extLst>
              <p:ext uri="{D42A27DB-BD31-4B8C-83A1-F6EECF244321}">
                <p14:modId xmlns:p14="http://schemas.microsoft.com/office/powerpoint/2010/main" val="1528872612"/>
              </p:ext>
            </p:extLst>
          </p:nvPr>
        </p:nvGraphicFramePr>
        <p:xfrm>
          <a:off x="619941" y="1862358"/>
          <a:ext cx="7951853" cy="3931920"/>
        </p:xfrm>
        <a:graphic>
          <a:graphicData uri="http://schemas.openxmlformats.org/drawingml/2006/table">
            <a:tbl>
              <a:tblPr bandRow="1">
                <a:tableStyleId>{B301B821-A1FF-4177-AEE7-76D212191A09}</a:tableStyleId>
              </a:tblPr>
              <a:tblGrid>
                <a:gridCol w="1883093">
                  <a:extLst>
                    <a:ext uri="{9D8B030D-6E8A-4147-A177-3AD203B41FA5}">
                      <a16:colId xmlns:a16="http://schemas.microsoft.com/office/drawing/2014/main" val="2131932991"/>
                    </a:ext>
                  </a:extLst>
                </a:gridCol>
                <a:gridCol w="6068760">
                  <a:extLst>
                    <a:ext uri="{9D8B030D-6E8A-4147-A177-3AD203B41FA5}">
                      <a16:colId xmlns:a16="http://schemas.microsoft.com/office/drawing/2014/main" val="3552139716"/>
                    </a:ext>
                  </a:extLst>
                </a:gridCol>
              </a:tblGrid>
              <a:tr h="343042">
                <a:tc>
                  <a:txBody>
                    <a:bodyPr/>
                    <a:lstStyle/>
                    <a:p>
                      <a:pPr algn="l"/>
                      <a:r>
                        <a:rPr lang="en-US" sz="1800" kern="1200" dirty="0">
                          <a:solidFill>
                            <a:schemeClr val="bg1"/>
                          </a:solidFill>
                          <a:effectLst/>
                          <a:latin typeface="+mn-lt"/>
                          <a:ea typeface="+mn-ea"/>
                          <a:cs typeface="+mn-cs"/>
                        </a:rPr>
                        <a:t>Offering Size</a:t>
                      </a:r>
                      <a:r>
                        <a:rPr lang="en-US" sz="1800" dirty="0">
                          <a:solidFill>
                            <a:schemeClr val="bg1"/>
                          </a:solidFill>
                          <a:effectLst/>
                        </a:rPr>
                        <a:t>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12700" cmpd="sng">
                      <a:noFill/>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$47 million</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12700" cmpd="sng">
                      <a:noFill/>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72036003"/>
                  </a:ext>
                </a:extLst>
              </a:tr>
              <a:tr h="343042">
                <a:tc>
                  <a:txBody>
                    <a:bodyPr/>
                    <a:lstStyle/>
                    <a:p>
                      <a:pPr algn="l"/>
                      <a:r>
                        <a:rPr lang="en-US" sz="1800" kern="1200" dirty="0">
                          <a:solidFill>
                            <a:schemeClr val="bg1"/>
                          </a:solidFill>
                          <a:effectLst/>
                          <a:latin typeface="+mn-lt"/>
                          <a:ea typeface="+mn-ea"/>
                          <a:cs typeface="+mn-cs"/>
                        </a:rPr>
                        <a:t>Dividends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7% current annual return paid in monthly preferred distributions</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425122"/>
                  </a:ext>
                </a:extLst>
              </a:tr>
              <a:tr h="343042">
                <a:tc>
                  <a:txBody>
                    <a:bodyPr/>
                    <a:lstStyle/>
                    <a:p>
                      <a:pPr algn="l"/>
                      <a:r>
                        <a:rPr lang="en-US" sz="1800" kern="1200" dirty="0">
                          <a:solidFill>
                            <a:schemeClr val="bg1"/>
                          </a:solidFill>
                          <a:effectLst/>
                          <a:latin typeface="+mn-lt"/>
                          <a:ea typeface="+mn-ea"/>
                          <a:cs typeface="+mn-cs"/>
                        </a:rPr>
                        <a:t>Term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60 months</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69500729"/>
                  </a:ext>
                </a:extLst>
              </a:tr>
              <a:tr h="343042">
                <a:tc>
                  <a:txBody>
                    <a:bodyPr/>
                    <a:lstStyle/>
                    <a:p>
                      <a:pPr algn="l"/>
                      <a:r>
                        <a:rPr lang="en-US" sz="1800" kern="1200" dirty="0">
                          <a:solidFill>
                            <a:schemeClr val="bg1"/>
                          </a:solidFill>
                          <a:effectLst/>
                          <a:latin typeface="+mn-lt"/>
                          <a:ea typeface="+mn-ea"/>
                          <a:cs typeface="+mn-cs"/>
                        </a:rPr>
                        <a:t>Principal Repayment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1.1x repayment of initial capital at the end of the term</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349241"/>
                  </a:ext>
                </a:extLst>
              </a:tr>
              <a:tr h="343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Minimum Investment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$10,000</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697701"/>
                  </a:ext>
                </a:extLst>
              </a:tr>
              <a:tr h="432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Example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$100,000 investment, $7,000 annual return paid monthly ($583.33/mo.) and a payment of $110,000 at the end of five years</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9812222"/>
                  </a:ext>
                </a:extLst>
              </a:tr>
              <a:tr h="36510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bg1"/>
                          </a:solidFill>
                          <a:effectLst/>
                          <a:latin typeface="+mn-lt"/>
                          <a:ea typeface="+mn-ea"/>
                          <a:cs typeface="+mn-cs"/>
                        </a:rPr>
                        <a:t>Offering Price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effectLst/>
                          <a:latin typeface="+mn-lt"/>
                          <a:ea typeface="+mn-ea"/>
                          <a:cs typeface="+mn-cs"/>
                        </a:rPr>
                        <a:t>$1,000 Preferred Unit</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24568382"/>
                  </a:ext>
                </a:extLst>
              </a:tr>
            </a:tbl>
          </a:graphicData>
        </a:graphic>
      </p:graphicFrame>
    </p:spTree>
    <p:extLst>
      <p:ext uri="{BB962C8B-B14F-4D97-AF65-F5344CB8AC3E}">
        <p14:creationId xmlns:p14="http://schemas.microsoft.com/office/powerpoint/2010/main" val="2121361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22</a:t>
            </a:fld>
            <a:endParaRPr lang="en-US" dirty="0"/>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284511"/>
            <a:ext cx="7539718" cy="369332"/>
          </a:xfrm>
          <a:prstGeom prst="rect">
            <a:avLst/>
          </a:prstGeom>
          <a:noFill/>
        </p:spPr>
        <p:txBody>
          <a:bodyPr wrap="square" rtlCol="0">
            <a:spAutoFit/>
          </a:bodyPr>
          <a:lstStyle/>
          <a:p>
            <a:r>
              <a:rPr lang="en-US" b="1" dirty="0"/>
              <a:t>SERIES C CUMULATIVE REDEEMABLE PREFERRED STOCK</a:t>
            </a:r>
            <a:endParaRPr lang="en-US" dirty="0"/>
          </a:p>
        </p:txBody>
      </p:sp>
      <p:sp>
        <p:nvSpPr>
          <p:cNvPr id="3" name="Title 2">
            <a:extLst>
              <a:ext uri="{FF2B5EF4-FFF2-40B4-BE49-F238E27FC236}">
                <a16:creationId xmlns:a16="http://schemas.microsoft.com/office/drawing/2014/main" id="{DA79476A-D32B-BF4B-935C-48249F6F73D0}"/>
              </a:ext>
            </a:extLst>
          </p:cNvPr>
          <p:cNvSpPr>
            <a:spLocks noGrp="1"/>
          </p:cNvSpPr>
          <p:nvPr>
            <p:ph type="title"/>
          </p:nvPr>
        </p:nvSpPr>
        <p:spPr/>
        <p:txBody>
          <a:bodyPr/>
          <a:lstStyle/>
          <a:p>
            <a:r>
              <a:rPr lang="en-US" dirty="0"/>
              <a:t>The Offering </a:t>
            </a:r>
            <a:r>
              <a:rPr lang="en-US" sz="2400" i="1" dirty="0"/>
              <a:t>(continued)</a:t>
            </a:r>
            <a:endParaRPr lang="en-US" dirty="0"/>
          </a:p>
        </p:txBody>
      </p:sp>
      <p:graphicFrame>
        <p:nvGraphicFramePr>
          <p:cNvPr id="8" name="Table 2">
            <a:extLst>
              <a:ext uri="{FF2B5EF4-FFF2-40B4-BE49-F238E27FC236}">
                <a16:creationId xmlns:a16="http://schemas.microsoft.com/office/drawing/2014/main" id="{4A2B4930-663C-B643-91BA-804F1E161C5F}"/>
              </a:ext>
            </a:extLst>
          </p:cNvPr>
          <p:cNvGraphicFramePr>
            <a:graphicFrameLocks noGrp="1"/>
          </p:cNvGraphicFramePr>
          <p:nvPr>
            <p:extLst>
              <p:ext uri="{D42A27DB-BD31-4B8C-83A1-F6EECF244321}">
                <p14:modId xmlns:p14="http://schemas.microsoft.com/office/powerpoint/2010/main" val="3221430920"/>
              </p:ext>
            </p:extLst>
          </p:nvPr>
        </p:nvGraphicFramePr>
        <p:xfrm>
          <a:off x="619941" y="1862358"/>
          <a:ext cx="7951853" cy="4297680"/>
        </p:xfrm>
        <a:graphic>
          <a:graphicData uri="http://schemas.openxmlformats.org/drawingml/2006/table">
            <a:tbl>
              <a:tblPr bandRow="1">
                <a:tableStyleId>{B301B821-A1FF-4177-AEE7-76D212191A09}</a:tableStyleId>
              </a:tblPr>
              <a:tblGrid>
                <a:gridCol w="1883093">
                  <a:extLst>
                    <a:ext uri="{9D8B030D-6E8A-4147-A177-3AD203B41FA5}">
                      <a16:colId xmlns:a16="http://schemas.microsoft.com/office/drawing/2014/main" val="2131932991"/>
                    </a:ext>
                  </a:extLst>
                </a:gridCol>
                <a:gridCol w="6068760">
                  <a:extLst>
                    <a:ext uri="{9D8B030D-6E8A-4147-A177-3AD203B41FA5}">
                      <a16:colId xmlns:a16="http://schemas.microsoft.com/office/drawing/2014/main" val="3552139716"/>
                    </a:ext>
                  </a:extLst>
                </a:gridCol>
              </a:tblGrid>
              <a:tr h="343042">
                <a:tc>
                  <a:txBody>
                    <a:bodyPr/>
                    <a:lstStyle/>
                    <a:p>
                      <a:pPr algn="l"/>
                      <a:r>
                        <a:rPr lang="en-US" sz="1800" kern="1200" dirty="0">
                          <a:solidFill>
                            <a:schemeClr val="bg1"/>
                          </a:solidFill>
                          <a:effectLst/>
                          <a:latin typeface="+mn-lt"/>
                          <a:ea typeface="+mn-ea"/>
                          <a:cs typeface="+mn-cs"/>
                        </a:rPr>
                        <a:t>Investment Structure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12700" cmpd="sng">
                      <a:noFill/>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r>
                        <a:rPr lang="en-US" sz="1800" kern="1200" dirty="0">
                          <a:solidFill>
                            <a:schemeClr val="dk1"/>
                          </a:solidFill>
                          <a:effectLst/>
                          <a:latin typeface="+mn-lt"/>
                          <a:ea typeface="+mn-ea"/>
                          <a:cs typeface="+mn-cs"/>
                        </a:rPr>
                        <a:t>Reg. A</a:t>
                      </a:r>
                    </a:p>
                  </a:txBody>
                  <a:tcPr anchor="ctr">
                    <a:lnL>
                      <a:noFill/>
                    </a:lnL>
                    <a:lnR w="12700" cmpd="sng">
                      <a:noFill/>
                    </a:lnR>
                    <a:lnT w="12700" cmpd="sng">
                      <a:noFill/>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72036003"/>
                  </a:ext>
                </a:extLst>
              </a:tr>
              <a:tr h="343042">
                <a:tc>
                  <a:txBody>
                    <a:bodyPr/>
                    <a:lstStyle/>
                    <a:p>
                      <a:pPr algn="l"/>
                      <a:r>
                        <a:rPr lang="en-US" sz="1800" kern="1200" dirty="0">
                          <a:solidFill>
                            <a:schemeClr val="bg1"/>
                          </a:solidFill>
                          <a:effectLst/>
                          <a:latin typeface="+mn-lt"/>
                          <a:ea typeface="+mn-ea"/>
                          <a:cs typeface="+mn-cs"/>
                        </a:rPr>
                        <a:t>Preferred Return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7%</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425122"/>
                  </a:ext>
                </a:extLst>
              </a:tr>
              <a:tr h="343042">
                <a:tc>
                  <a:txBody>
                    <a:bodyPr/>
                    <a:lstStyle/>
                    <a:p>
                      <a:pPr algn="l"/>
                      <a:r>
                        <a:rPr lang="en-US" sz="1800" kern="1200" dirty="0">
                          <a:solidFill>
                            <a:schemeClr val="bg1"/>
                          </a:solidFill>
                          <a:effectLst/>
                          <a:latin typeface="+mn-lt"/>
                          <a:ea typeface="+mn-ea"/>
                          <a:cs typeface="+mn-cs"/>
                        </a:rPr>
                        <a:t>Capital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1.1x</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69500729"/>
                  </a:ext>
                </a:extLst>
              </a:tr>
              <a:tr h="343042">
                <a:tc>
                  <a:txBody>
                    <a:bodyPr/>
                    <a:lstStyle/>
                    <a:p>
                      <a:pPr algn="l"/>
                      <a:r>
                        <a:rPr lang="en-US" sz="1800" kern="1200" dirty="0">
                          <a:solidFill>
                            <a:schemeClr val="bg1"/>
                          </a:solidFill>
                          <a:effectLst/>
                          <a:latin typeface="+mn-lt"/>
                          <a:ea typeface="+mn-ea"/>
                          <a:cs typeface="+mn-cs"/>
                        </a:rPr>
                        <a:t>Tax Reporting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1099</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349241"/>
                  </a:ext>
                </a:extLst>
              </a:tr>
              <a:tr h="343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Early Redemptions*</a:t>
                      </a:r>
                      <a:r>
                        <a:rPr lang="en-US" dirty="0">
                          <a:solidFill>
                            <a:schemeClr val="bg1"/>
                          </a:solidFill>
                          <a:effectLst/>
                        </a:rPr>
                        <a:t>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r>
                        <a:rPr lang="en-US" sz="1800" kern="1200" dirty="0">
                          <a:solidFill>
                            <a:schemeClr val="dk1"/>
                          </a:solidFill>
                          <a:effectLst/>
                          <a:latin typeface="+mn-lt"/>
                          <a:ea typeface="+mn-ea"/>
                          <a:cs typeface="+mn-cs"/>
                        </a:rPr>
                        <a:t>Available quarterly at shareholder request.</a:t>
                      </a:r>
                    </a:p>
                    <a:p>
                      <a:r>
                        <a:rPr lang="en-US" sz="1800" kern="1200" dirty="0">
                          <a:solidFill>
                            <a:schemeClr val="dk1"/>
                          </a:solidFill>
                          <a:effectLst/>
                          <a:latin typeface="+mn-lt"/>
                          <a:ea typeface="+mn-ea"/>
                          <a:cs typeface="+mn-cs"/>
                        </a:rPr>
                        <a:t>Year 1 – 11% redemption fee</a:t>
                      </a:r>
                    </a:p>
                    <a:p>
                      <a:r>
                        <a:rPr lang="en-US" sz="1800" kern="1200" dirty="0">
                          <a:solidFill>
                            <a:schemeClr val="dk1"/>
                          </a:solidFill>
                          <a:effectLst/>
                          <a:latin typeface="+mn-lt"/>
                          <a:ea typeface="+mn-ea"/>
                          <a:cs typeface="+mn-cs"/>
                        </a:rPr>
                        <a:t>Year 2 – 8% redemption fee</a:t>
                      </a:r>
                    </a:p>
                    <a:p>
                      <a:r>
                        <a:rPr lang="en-US" sz="1800" kern="1200" dirty="0">
                          <a:solidFill>
                            <a:schemeClr val="dk1"/>
                          </a:solidFill>
                          <a:effectLst/>
                          <a:latin typeface="+mn-lt"/>
                          <a:ea typeface="+mn-ea"/>
                          <a:cs typeface="+mn-cs"/>
                        </a:rPr>
                        <a:t>Year 3 – 5% redemption fee</a:t>
                      </a:r>
                    </a:p>
                    <a:p>
                      <a:r>
                        <a:rPr lang="en-US" sz="1800" kern="1200" dirty="0">
                          <a:solidFill>
                            <a:schemeClr val="dk1"/>
                          </a:solidFill>
                          <a:effectLst/>
                          <a:latin typeface="+mn-lt"/>
                          <a:ea typeface="+mn-ea"/>
                          <a:cs typeface="+mn-cs"/>
                        </a:rPr>
                        <a:t>Year 4+ - no redemption fee</a:t>
                      </a:r>
                    </a:p>
                    <a:p>
                      <a:r>
                        <a:rPr lang="en-US" sz="1800" kern="1200" dirty="0">
                          <a:solidFill>
                            <a:schemeClr val="dk1"/>
                          </a:solidFill>
                          <a:effectLst/>
                          <a:latin typeface="+mn-lt"/>
                          <a:ea typeface="+mn-ea"/>
                          <a:cs typeface="+mn-cs"/>
                        </a:rPr>
                        <a:t>No redemption fee for death or disability</a:t>
                      </a:r>
                    </a:p>
                    <a:p>
                      <a:r>
                        <a:rPr lang="en-US" sz="1800" kern="1200" dirty="0">
                          <a:solidFill>
                            <a:schemeClr val="dk1"/>
                          </a:solidFill>
                          <a:effectLst/>
                          <a:latin typeface="+mn-lt"/>
                          <a:ea typeface="+mn-ea"/>
                          <a:cs typeface="+mn-cs"/>
                        </a:rPr>
                        <a:t>*Please refer to our offering circular for details regarding limitations and restrictions on redemptions.</a:t>
                      </a: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697701"/>
                  </a:ext>
                </a:extLst>
              </a:tr>
            </a:tbl>
          </a:graphicData>
        </a:graphic>
      </p:graphicFrame>
    </p:spTree>
    <p:extLst>
      <p:ext uri="{BB962C8B-B14F-4D97-AF65-F5344CB8AC3E}">
        <p14:creationId xmlns:p14="http://schemas.microsoft.com/office/powerpoint/2010/main" val="2917058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Our Strategy </a:t>
            </a:r>
            <a:r>
              <a:rPr lang="en-US" sz="2400" i="1" dirty="0"/>
              <a:t>(continued)</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23</a:t>
            </a:fld>
            <a:endParaRPr lang="en-US" dirty="0"/>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393371"/>
            <a:ext cx="7539718" cy="1446550"/>
          </a:xfrm>
          <a:prstGeom prst="rect">
            <a:avLst/>
          </a:prstGeom>
          <a:noFill/>
        </p:spPr>
        <p:txBody>
          <a:bodyPr wrap="square" rtlCol="0">
            <a:spAutoFit/>
          </a:bodyPr>
          <a:lstStyle/>
          <a:p>
            <a:r>
              <a:rPr lang="en-US" sz="2200" dirty="0"/>
              <a:t>MHPC is led by a committed and aligned management</a:t>
            </a:r>
            <a:br>
              <a:rPr lang="en-US" sz="2200" dirty="0"/>
            </a:br>
            <a:r>
              <a:rPr lang="en-US" sz="2200" dirty="0"/>
              <a:t>and operations team with </a:t>
            </a:r>
            <a:r>
              <a:rPr lang="en-US" sz="2200" b="1" dirty="0"/>
              <a:t>more than 40 years</a:t>
            </a:r>
            <a:r>
              <a:rPr lang="en-US" sz="2200" dirty="0"/>
              <a:t> of combined experience in manufactured housing management and </a:t>
            </a:r>
            <a:br>
              <a:rPr lang="en-US" sz="2200" dirty="0"/>
            </a:br>
            <a:r>
              <a:rPr lang="en-US" sz="2200" b="1" dirty="0"/>
              <a:t>70 years</a:t>
            </a:r>
            <a:r>
              <a:rPr lang="en-US" sz="2200" dirty="0"/>
              <a:t> in real estate and public company experience.</a:t>
            </a:r>
          </a:p>
        </p:txBody>
      </p:sp>
      <p:sp>
        <p:nvSpPr>
          <p:cNvPr id="16" name="TextBox 15">
            <a:extLst>
              <a:ext uri="{FF2B5EF4-FFF2-40B4-BE49-F238E27FC236}">
                <a16:creationId xmlns:a16="http://schemas.microsoft.com/office/drawing/2014/main" id="{701D4AB0-1000-F54D-A6BA-E339BC02C572}"/>
              </a:ext>
            </a:extLst>
          </p:cNvPr>
          <p:cNvSpPr txBox="1"/>
          <p:nvPr/>
        </p:nvSpPr>
        <p:spPr>
          <a:xfrm>
            <a:off x="2963634" y="3202762"/>
            <a:ext cx="5746297" cy="2308324"/>
          </a:xfrm>
          <a:prstGeom prst="rect">
            <a:avLst/>
          </a:prstGeom>
          <a:noFill/>
        </p:spPr>
        <p:txBody>
          <a:bodyPr wrap="square" rtlCol="0">
            <a:spAutoFit/>
          </a:bodyPr>
          <a:lstStyle/>
          <a:p>
            <a:pPr marL="285750" lvl="0" indent="-166688">
              <a:buClr>
                <a:srgbClr val="5B1513"/>
              </a:buClr>
              <a:buFont typeface="Arial" panose="020B0604020202020204" pitchFamily="34" charset="0"/>
              <a:buChar char="•"/>
            </a:pPr>
            <a:r>
              <a:rPr lang="en-US" dirty="0"/>
              <a:t>Responsible for the MHPC’s long-term strategy </a:t>
            </a:r>
          </a:p>
          <a:p>
            <a:pPr marL="285750" lvl="0" indent="-166688">
              <a:buClr>
                <a:srgbClr val="5B1513"/>
              </a:buClr>
              <a:buFont typeface="Arial" panose="020B0604020202020204" pitchFamily="34" charset="0"/>
              <a:buChar char="•"/>
            </a:pPr>
            <a:r>
              <a:rPr lang="en-US" dirty="0"/>
              <a:t>Current CEO of </a:t>
            </a:r>
            <a:r>
              <a:rPr lang="en-US" dirty="0" err="1"/>
              <a:t>Gvest</a:t>
            </a:r>
            <a:r>
              <a:rPr lang="en-US" dirty="0"/>
              <a:t> Capital LLC, a real estate investment company</a:t>
            </a:r>
          </a:p>
          <a:p>
            <a:pPr marL="285750" lvl="0" indent="-166688">
              <a:buClr>
                <a:srgbClr val="5B1513"/>
              </a:buClr>
              <a:buFont typeface="Arial" panose="020B0604020202020204" pitchFamily="34" charset="0"/>
              <a:buChar char="•"/>
            </a:pPr>
            <a:r>
              <a:rPr lang="en-US" dirty="0"/>
              <a:t>Former head of structured products for Royal &amp; Sun Alliance</a:t>
            </a:r>
          </a:p>
          <a:p>
            <a:pPr marL="285750" lvl="0" indent="-166688">
              <a:buClr>
                <a:srgbClr val="5B1513"/>
              </a:buClr>
              <a:buFont typeface="Arial" panose="020B0604020202020204" pitchFamily="34" charset="0"/>
              <a:buChar char="•"/>
            </a:pPr>
            <a:r>
              <a:rPr lang="en-US" dirty="0"/>
              <a:t>Former head of the Latin American real estate practice for Arthur Andersen in Mexico City</a:t>
            </a:r>
          </a:p>
          <a:p>
            <a:pPr marL="285750" lvl="0" indent="-166688">
              <a:buClr>
                <a:srgbClr val="5B1513"/>
              </a:buClr>
              <a:buFont typeface="Arial" panose="020B0604020202020204" pitchFamily="34" charset="0"/>
              <a:buChar char="•"/>
            </a:pPr>
            <a:r>
              <a:rPr lang="en-US" dirty="0"/>
              <a:t>BBA in Finance, the University of Oklahoma</a:t>
            </a:r>
          </a:p>
        </p:txBody>
      </p:sp>
      <p:sp>
        <p:nvSpPr>
          <p:cNvPr id="17" name="TextBox 16">
            <a:extLst>
              <a:ext uri="{FF2B5EF4-FFF2-40B4-BE49-F238E27FC236}">
                <a16:creationId xmlns:a16="http://schemas.microsoft.com/office/drawing/2014/main" id="{4A9717F5-EA04-F243-9F7C-AE6BC9C2BB17}"/>
              </a:ext>
            </a:extLst>
          </p:cNvPr>
          <p:cNvSpPr txBox="1"/>
          <p:nvPr/>
        </p:nvSpPr>
        <p:spPr>
          <a:xfrm>
            <a:off x="434069" y="5234087"/>
            <a:ext cx="2463305" cy="707886"/>
          </a:xfrm>
          <a:prstGeom prst="rect">
            <a:avLst/>
          </a:prstGeom>
          <a:noFill/>
        </p:spPr>
        <p:txBody>
          <a:bodyPr wrap="square" rtlCol="0">
            <a:spAutoFit/>
          </a:bodyPr>
          <a:lstStyle/>
          <a:p>
            <a: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t>Raymond M. Gee</a:t>
            </a:r>
            <a:b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br>
            <a:r>
              <a:rPr lang="en-US" sz="2000" i="1" dirty="0">
                <a:latin typeface="Arial" panose="020B0604020202020204" pitchFamily="34" charset="0"/>
                <a:ea typeface="Open Sans" panose="020B0606030504020204" pitchFamily="34" charset="0"/>
                <a:cs typeface="Arial" panose="020B0604020202020204" pitchFamily="34" charset="0"/>
              </a:rPr>
              <a:t>CEO</a:t>
            </a:r>
            <a:endParaRPr lang="en-ID" sz="2000" i="1" dirty="0">
              <a:latin typeface="Arial" panose="020B0604020202020204" pitchFamily="34" charset="0"/>
              <a:ea typeface="Open Sans" panose="020B0606030504020204" pitchFamily="34" charset="0"/>
              <a:cs typeface="Arial" panose="020B0604020202020204" pitchFamily="34" charset="0"/>
            </a:endParaRPr>
          </a:p>
        </p:txBody>
      </p:sp>
      <p:sp>
        <p:nvSpPr>
          <p:cNvPr id="18" name="object 6">
            <a:extLst>
              <a:ext uri="{FF2B5EF4-FFF2-40B4-BE49-F238E27FC236}">
                <a16:creationId xmlns:a16="http://schemas.microsoft.com/office/drawing/2014/main" id="{5836E76F-D4EB-CB47-BE1B-4FC279E64825}"/>
              </a:ext>
            </a:extLst>
          </p:cNvPr>
          <p:cNvSpPr/>
          <p:nvPr/>
        </p:nvSpPr>
        <p:spPr>
          <a:xfrm>
            <a:off x="434069" y="3030310"/>
            <a:ext cx="2283709" cy="220377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88331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id="{4A4B3A3B-C55B-294C-9E35-308FC266B232}"/>
              </a:ext>
            </a:extLst>
          </p:cNvPr>
          <p:cNvSpPr/>
          <p:nvPr/>
        </p:nvSpPr>
        <p:spPr>
          <a:xfrm>
            <a:off x="507476" y="1696880"/>
            <a:ext cx="2090744" cy="2031326"/>
          </a:xfrm>
          <a:prstGeom prst="rect">
            <a:avLst/>
          </a:prstGeom>
          <a:blipFill>
            <a:blip r:embed="rId2" cstate="print"/>
            <a:stretch>
              <a:fillRect/>
            </a:stretch>
          </a:blipFill>
        </p:spPr>
        <p:txBody>
          <a:bodyPr wrap="square" lIns="0" tIns="0" rIns="0" bIns="0" rtlCol="0"/>
          <a:lstStyle/>
          <a:p>
            <a:endParaRPr/>
          </a:p>
        </p:txBody>
      </p:sp>
      <p:sp>
        <p:nvSpPr>
          <p:cNvPr id="2" name="Title 1">
            <a:extLst>
              <a:ext uri="{FF2B5EF4-FFF2-40B4-BE49-F238E27FC236}">
                <a16:creationId xmlns:a16="http://schemas.microsoft.com/office/drawing/2014/main" id="{8F4DA2B8-7E50-4340-B408-1BB6F39AB813}"/>
              </a:ext>
            </a:extLst>
          </p:cNvPr>
          <p:cNvSpPr>
            <a:spLocks noGrp="1"/>
          </p:cNvSpPr>
          <p:nvPr>
            <p:ph type="title"/>
          </p:nvPr>
        </p:nvSpPr>
        <p:spPr/>
        <p:txBody>
          <a:bodyPr/>
          <a:lstStyle/>
          <a:p>
            <a:r>
              <a:rPr lang="en-US" dirty="0"/>
              <a:t>Our Team</a:t>
            </a:r>
          </a:p>
        </p:txBody>
      </p:sp>
      <p:sp>
        <p:nvSpPr>
          <p:cNvPr id="3" name="TextBox 2">
            <a:extLst>
              <a:ext uri="{FF2B5EF4-FFF2-40B4-BE49-F238E27FC236}">
                <a16:creationId xmlns:a16="http://schemas.microsoft.com/office/drawing/2014/main" id="{EB6F21D1-CD68-B04E-B575-1B9751B72A6C}"/>
              </a:ext>
            </a:extLst>
          </p:cNvPr>
          <p:cNvSpPr txBox="1"/>
          <p:nvPr/>
        </p:nvSpPr>
        <p:spPr>
          <a:xfrm>
            <a:off x="2963634" y="1807595"/>
            <a:ext cx="5746297" cy="2862322"/>
          </a:xfrm>
          <a:prstGeom prst="rect">
            <a:avLst/>
          </a:prstGeom>
          <a:noFill/>
        </p:spPr>
        <p:txBody>
          <a:bodyPr wrap="square" rtlCol="0">
            <a:spAutoFit/>
          </a:bodyPr>
          <a:lstStyle/>
          <a:p>
            <a:pPr marL="285750" lvl="0" indent="-166688">
              <a:buClr>
                <a:srgbClr val="5B1513"/>
              </a:buClr>
              <a:buFont typeface="Arial" panose="020B0604020202020204" pitchFamily="34" charset="0"/>
              <a:buChar char="•"/>
            </a:pPr>
            <a:r>
              <a:rPr lang="en-US" dirty="0"/>
              <a:t>Responsible for finance and accounting, day-to-day corporate &amp; portfolio management, and SEC reporting</a:t>
            </a:r>
          </a:p>
          <a:p>
            <a:pPr marL="285750" lvl="0" indent="-166688">
              <a:buClr>
                <a:srgbClr val="5B1513"/>
              </a:buClr>
              <a:buFont typeface="Arial" panose="020B0604020202020204" pitchFamily="34" charset="0"/>
              <a:buChar char="•"/>
            </a:pPr>
            <a:r>
              <a:rPr lang="en-US" dirty="0"/>
              <a:t>Former executive of several public and private companies across many sectors</a:t>
            </a:r>
          </a:p>
          <a:p>
            <a:pPr marL="285750" lvl="0" indent="-166688">
              <a:buClr>
                <a:srgbClr val="5B1513"/>
              </a:buClr>
              <a:buFont typeface="Arial" panose="020B0604020202020204" pitchFamily="34" charset="0"/>
              <a:buChar char="•"/>
            </a:pPr>
            <a:r>
              <a:rPr lang="en-US" dirty="0"/>
              <a:t>Over 25 years of experience in accounting and financial management</a:t>
            </a:r>
          </a:p>
          <a:p>
            <a:pPr marL="285750" lvl="0" indent="-166688">
              <a:buClr>
                <a:srgbClr val="5B1513"/>
              </a:buClr>
              <a:buFont typeface="Arial" panose="020B0604020202020204" pitchFamily="34" charset="0"/>
              <a:buChar char="•"/>
            </a:pPr>
            <a:r>
              <a:rPr lang="en-US" dirty="0"/>
              <a:t>Broad public company experience with SEC, regulatory, and mergers and acquisitions expertise</a:t>
            </a:r>
          </a:p>
          <a:p>
            <a:pPr marL="285750" lvl="0" indent="-166688">
              <a:buClr>
                <a:srgbClr val="5B1513"/>
              </a:buClr>
              <a:buFont typeface="Arial" panose="020B0604020202020204" pitchFamily="34" charset="0"/>
              <a:buChar char="•"/>
            </a:pPr>
            <a:r>
              <a:rPr lang="en-US" dirty="0"/>
              <a:t>Master’s in Finance, Florida Atlantic University</a:t>
            </a:r>
          </a:p>
        </p:txBody>
      </p:sp>
      <p:sp>
        <p:nvSpPr>
          <p:cNvPr id="4" name="TextBox 3">
            <a:extLst>
              <a:ext uri="{FF2B5EF4-FFF2-40B4-BE49-F238E27FC236}">
                <a16:creationId xmlns:a16="http://schemas.microsoft.com/office/drawing/2014/main" id="{F74BC496-6E59-FA4D-B3C8-6BE5E500EE1C}"/>
              </a:ext>
            </a:extLst>
          </p:cNvPr>
          <p:cNvSpPr txBox="1"/>
          <p:nvPr/>
        </p:nvSpPr>
        <p:spPr>
          <a:xfrm>
            <a:off x="434069" y="3838920"/>
            <a:ext cx="2463305" cy="707886"/>
          </a:xfrm>
          <a:prstGeom prst="rect">
            <a:avLst/>
          </a:prstGeom>
          <a:noFill/>
        </p:spPr>
        <p:txBody>
          <a:bodyPr wrap="square" rtlCol="0">
            <a:spAutoFit/>
          </a:bodyPr>
          <a:lstStyle/>
          <a:p>
            <a: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t>Michael Z. Anise</a:t>
            </a:r>
            <a:b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br>
            <a:r>
              <a:rPr lang="en-US" sz="2000" i="1" dirty="0">
                <a:latin typeface="Arial" panose="020B0604020202020204" pitchFamily="34" charset="0"/>
                <a:ea typeface="Open Sans" panose="020B0606030504020204" pitchFamily="34" charset="0"/>
                <a:cs typeface="Arial" panose="020B0604020202020204" pitchFamily="34" charset="0"/>
              </a:rPr>
              <a:t>President</a:t>
            </a:r>
            <a:endParaRPr lang="en-ID" sz="2000" i="1"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966426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25</a:t>
            </a:fld>
            <a:endParaRPr lang="en-US" dirty="0"/>
          </a:p>
        </p:txBody>
      </p:sp>
      <p:sp>
        <p:nvSpPr>
          <p:cNvPr id="3" name="Title 2">
            <a:extLst>
              <a:ext uri="{FF2B5EF4-FFF2-40B4-BE49-F238E27FC236}">
                <a16:creationId xmlns:a16="http://schemas.microsoft.com/office/drawing/2014/main" id="{DA79476A-D32B-BF4B-935C-48249F6F73D0}"/>
              </a:ext>
            </a:extLst>
          </p:cNvPr>
          <p:cNvSpPr>
            <a:spLocks noGrp="1"/>
          </p:cNvSpPr>
          <p:nvPr>
            <p:ph type="title"/>
          </p:nvPr>
        </p:nvSpPr>
        <p:spPr/>
        <p:txBody>
          <a:bodyPr/>
          <a:lstStyle/>
          <a:p>
            <a:r>
              <a:rPr lang="en-US" dirty="0"/>
              <a:t>Our Team</a:t>
            </a:r>
          </a:p>
        </p:txBody>
      </p:sp>
      <p:sp>
        <p:nvSpPr>
          <p:cNvPr id="6" name="TextBox 5">
            <a:extLst>
              <a:ext uri="{FF2B5EF4-FFF2-40B4-BE49-F238E27FC236}">
                <a16:creationId xmlns:a16="http://schemas.microsoft.com/office/drawing/2014/main" id="{80EDFEE0-879E-3248-A4D3-10096AA89521}"/>
              </a:ext>
            </a:extLst>
          </p:cNvPr>
          <p:cNvSpPr txBox="1"/>
          <p:nvPr/>
        </p:nvSpPr>
        <p:spPr>
          <a:xfrm>
            <a:off x="2963634" y="1591544"/>
            <a:ext cx="5746297" cy="2862322"/>
          </a:xfrm>
          <a:prstGeom prst="rect">
            <a:avLst/>
          </a:prstGeom>
          <a:noFill/>
        </p:spPr>
        <p:txBody>
          <a:bodyPr wrap="square" rtlCol="0">
            <a:spAutoFit/>
          </a:bodyPr>
          <a:lstStyle/>
          <a:p>
            <a:pPr marL="285750" lvl="0" indent="-166688">
              <a:buClr>
                <a:srgbClr val="5B1513"/>
              </a:buClr>
              <a:buFont typeface="Arial" panose="020B0604020202020204" pitchFamily="34" charset="0"/>
              <a:buChar char="•"/>
            </a:pPr>
            <a:r>
              <a:rPr lang="en-US" dirty="0"/>
              <a:t>Responsible for identification and execution of MHPC’s investment strategies</a:t>
            </a:r>
          </a:p>
          <a:p>
            <a:pPr marL="285750" lvl="0" indent="-166688">
              <a:buClr>
                <a:srgbClr val="5B1513"/>
              </a:buClr>
              <a:buFont typeface="Arial" panose="020B0604020202020204" pitchFamily="34" charset="0"/>
              <a:buChar char="•"/>
            </a:pPr>
            <a:r>
              <a:rPr lang="en-US" dirty="0"/>
              <a:t>Over 25 years of experience in commercial real estate investment, finance and development</a:t>
            </a:r>
          </a:p>
          <a:p>
            <a:pPr marL="285750" lvl="0" indent="-166688">
              <a:buClr>
                <a:srgbClr val="5B1513"/>
              </a:buClr>
              <a:buFont typeface="Arial" panose="020B0604020202020204" pitchFamily="34" charset="0"/>
              <a:buChar char="•"/>
            </a:pPr>
            <a:r>
              <a:rPr lang="en-US" dirty="0"/>
              <a:t>Former Principal of Pinnacle Capital Partners, a real estate investment and development company</a:t>
            </a:r>
          </a:p>
          <a:p>
            <a:pPr marL="285750" lvl="0" indent="-166688">
              <a:buClr>
                <a:srgbClr val="5B1513"/>
              </a:buClr>
              <a:buFont typeface="Arial" panose="020B0604020202020204" pitchFamily="34" charset="0"/>
              <a:buChar char="•"/>
            </a:pPr>
            <a:r>
              <a:rPr lang="en-US" dirty="0"/>
              <a:t>Experience working with Deutsche Bank Mortgage Capital, Royal &amp; Sun Alliance, </a:t>
            </a:r>
            <a:r>
              <a:rPr lang="en-US" dirty="0" err="1"/>
              <a:t>Gvest</a:t>
            </a:r>
            <a:r>
              <a:rPr lang="en-US" dirty="0"/>
              <a:t> Capital LLC</a:t>
            </a:r>
          </a:p>
          <a:p>
            <a:pPr marL="285750" lvl="0" indent="-166688">
              <a:buClr>
                <a:srgbClr val="5B1513"/>
              </a:buClr>
              <a:buFont typeface="Arial" panose="020B0604020202020204" pitchFamily="34" charset="0"/>
              <a:buChar char="•"/>
            </a:pPr>
            <a:r>
              <a:rPr lang="en-US" dirty="0"/>
              <a:t>Master’s in Land Economics &amp; Real Estate, Texas A&amp;M University</a:t>
            </a:r>
          </a:p>
        </p:txBody>
      </p:sp>
      <p:sp>
        <p:nvSpPr>
          <p:cNvPr id="9" name="TextBox 8">
            <a:extLst>
              <a:ext uri="{FF2B5EF4-FFF2-40B4-BE49-F238E27FC236}">
                <a16:creationId xmlns:a16="http://schemas.microsoft.com/office/drawing/2014/main" id="{B6E5A361-8F91-E944-918A-B8E096E6D19C}"/>
              </a:ext>
            </a:extLst>
          </p:cNvPr>
          <p:cNvSpPr txBox="1"/>
          <p:nvPr/>
        </p:nvSpPr>
        <p:spPr>
          <a:xfrm>
            <a:off x="434069" y="3853127"/>
            <a:ext cx="2463305" cy="707886"/>
          </a:xfrm>
          <a:prstGeom prst="rect">
            <a:avLst/>
          </a:prstGeom>
          <a:noFill/>
        </p:spPr>
        <p:txBody>
          <a:bodyPr wrap="square" rtlCol="0">
            <a:spAutoFit/>
          </a:bodyPr>
          <a:lstStyle/>
          <a:p>
            <a: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t>Adam A. Martin</a:t>
            </a:r>
            <a:b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br>
            <a:r>
              <a:rPr lang="en-US" sz="2000" i="1" dirty="0">
                <a:latin typeface="Arial" panose="020B0604020202020204" pitchFamily="34" charset="0"/>
                <a:ea typeface="Open Sans" panose="020B0606030504020204" pitchFamily="34" charset="0"/>
                <a:cs typeface="Arial" panose="020B0604020202020204" pitchFamily="34" charset="0"/>
              </a:rPr>
              <a:t>CIO</a:t>
            </a:r>
            <a:endParaRPr lang="en-ID" sz="2000" i="1" dirty="0">
              <a:latin typeface="Arial" panose="020B0604020202020204" pitchFamily="34" charset="0"/>
              <a:ea typeface="Open Sans" panose="020B0606030504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40B1506A-90F6-994E-A87F-72A8BBC41DA7}"/>
              </a:ext>
            </a:extLst>
          </p:cNvPr>
          <p:cNvSpPr/>
          <p:nvPr/>
        </p:nvSpPr>
        <p:spPr>
          <a:xfrm>
            <a:off x="525766" y="1729882"/>
            <a:ext cx="2100313" cy="20142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3695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26</a:t>
            </a:fld>
            <a:endParaRPr lang="en-US" dirty="0"/>
          </a:p>
        </p:txBody>
      </p:sp>
      <p:sp>
        <p:nvSpPr>
          <p:cNvPr id="3" name="Title 2">
            <a:extLst>
              <a:ext uri="{FF2B5EF4-FFF2-40B4-BE49-F238E27FC236}">
                <a16:creationId xmlns:a16="http://schemas.microsoft.com/office/drawing/2014/main" id="{DA79476A-D32B-BF4B-935C-48249F6F73D0}"/>
              </a:ext>
            </a:extLst>
          </p:cNvPr>
          <p:cNvSpPr>
            <a:spLocks noGrp="1"/>
          </p:cNvSpPr>
          <p:nvPr>
            <p:ph type="title"/>
          </p:nvPr>
        </p:nvSpPr>
        <p:spPr/>
        <p:txBody>
          <a:bodyPr/>
          <a:lstStyle/>
          <a:p>
            <a:r>
              <a:rPr lang="en-US" dirty="0"/>
              <a:t>Thank You</a:t>
            </a:r>
          </a:p>
        </p:txBody>
      </p:sp>
      <p:sp>
        <p:nvSpPr>
          <p:cNvPr id="6" name="TextBox 5">
            <a:extLst>
              <a:ext uri="{FF2B5EF4-FFF2-40B4-BE49-F238E27FC236}">
                <a16:creationId xmlns:a16="http://schemas.microsoft.com/office/drawing/2014/main" id="{80EDFEE0-879E-3248-A4D3-10096AA89521}"/>
              </a:ext>
            </a:extLst>
          </p:cNvPr>
          <p:cNvSpPr txBox="1"/>
          <p:nvPr/>
        </p:nvSpPr>
        <p:spPr>
          <a:xfrm>
            <a:off x="795779" y="2138297"/>
            <a:ext cx="7552442" cy="2954655"/>
          </a:xfrm>
          <a:prstGeom prst="rect">
            <a:avLst/>
          </a:prstGeom>
          <a:noFill/>
        </p:spPr>
        <p:txBody>
          <a:bodyPr wrap="square" rtlCol="0">
            <a:spAutoFit/>
          </a:bodyPr>
          <a:lstStyle/>
          <a:p>
            <a:pPr algn="ctr"/>
            <a:r>
              <a:rPr lang="en-US" sz="2400" dirty="0"/>
              <a:t>Thank you for your time today.</a:t>
            </a:r>
          </a:p>
          <a:p>
            <a:pPr algn="ctr"/>
            <a:r>
              <a:rPr lang="en-US" sz="2400" dirty="0"/>
              <a:t>For more information, please visit </a:t>
            </a:r>
          </a:p>
          <a:p>
            <a:pPr algn="ctr"/>
            <a:r>
              <a:rPr lang="en-US" sz="2400" b="1" u="sng" dirty="0">
                <a:hlinkClick r:id="rId2"/>
              </a:rPr>
              <a:t>www.MHProperties.com</a:t>
            </a:r>
            <a:r>
              <a:rPr lang="en-US" sz="2400" b="1" dirty="0"/>
              <a:t> or call (980) 273-1702.</a:t>
            </a:r>
            <a:endParaRPr lang="en-US" sz="2400" dirty="0"/>
          </a:p>
          <a:p>
            <a:pPr algn="ctr"/>
            <a:r>
              <a:rPr lang="en-US" sz="2400" dirty="0"/>
              <a:t> </a:t>
            </a:r>
          </a:p>
          <a:p>
            <a:pPr algn="ctr"/>
            <a:r>
              <a:rPr lang="en-US" dirty="0"/>
              <a:t>Securities offered through Arete Wealth Management, LLC,</a:t>
            </a:r>
            <a:br>
              <a:rPr lang="en-US" dirty="0"/>
            </a:br>
            <a:r>
              <a:rPr lang="en-US" dirty="0"/>
              <a:t>member FINRA, SIPC and NFA.</a:t>
            </a:r>
          </a:p>
          <a:p>
            <a:pPr algn="ctr"/>
            <a:endParaRPr lang="en-US" dirty="0"/>
          </a:p>
          <a:p>
            <a:pPr algn="ctr"/>
            <a:r>
              <a:rPr lang="en-US" dirty="0"/>
              <a:t>Arete Wealth Management, LLC and</a:t>
            </a:r>
            <a:br>
              <a:rPr lang="en-US" dirty="0"/>
            </a:br>
            <a:r>
              <a:rPr lang="en-US" dirty="0"/>
              <a:t>Manufactured Housing Properties Inc. are not affiliated.</a:t>
            </a:r>
            <a:endParaRPr lang="en-US" sz="2400" dirty="0"/>
          </a:p>
        </p:txBody>
      </p:sp>
    </p:spTree>
    <p:extLst>
      <p:ext uri="{BB962C8B-B14F-4D97-AF65-F5344CB8AC3E}">
        <p14:creationId xmlns:p14="http://schemas.microsoft.com/office/powerpoint/2010/main" val="265328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Disclaimer </a:t>
            </a:r>
            <a:r>
              <a:rPr lang="en-US" sz="2400" i="1" dirty="0"/>
              <a:t>(continued)</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3</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478971" y="1185031"/>
            <a:ext cx="8186057" cy="4062651"/>
          </a:xfrm>
          <a:prstGeom prst="rect">
            <a:avLst/>
          </a:prstGeom>
          <a:noFill/>
        </p:spPr>
        <p:txBody>
          <a:bodyPr wrap="square" rtlCol="0">
            <a:spAutoFit/>
          </a:bodyPr>
          <a:lstStyle/>
          <a:p>
            <a:r>
              <a:rPr lang="en-US" sz="1600" b="1" dirty="0"/>
              <a:t>Important Notice the Regarding Regulation A Offering</a:t>
            </a:r>
            <a:endParaRPr lang="en-US" sz="1600" dirty="0"/>
          </a:p>
          <a:p>
            <a:pPr algn="just"/>
            <a:r>
              <a:rPr lang="en-US" sz="1600" dirty="0"/>
              <a:t>An offering statement regarding the offering described above has been filed with the SEC. The SEC has qualified that offering statement, which means that Manufactured  Housing Properties Inc. may make sales of the securities described by that offering statement. It does not mean that the SEC has approved, passed upon the merits or  passed upon the accuracy or completeness of the information in the offering statement. You may obtain a copy of the offering circular that is part of that offering statement through this link:</a:t>
            </a:r>
          </a:p>
          <a:p>
            <a:pPr algn="just"/>
            <a:r>
              <a:rPr lang="en-US" sz="1600" dirty="0"/>
              <a:t>https://www.sec.gov/cgi-bin/browse-edgar?action=getcompany&amp;CIK=0001277998</a:t>
            </a:r>
          </a:p>
          <a:p>
            <a:r>
              <a:rPr lang="en-US" sz="1600" dirty="0"/>
              <a:t> </a:t>
            </a:r>
          </a:p>
          <a:p>
            <a:pPr algn="just"/>
            <a:r>
              <a:rPr lang="en-US" sz="1600" dirty="0"/>
              <a:t>Investing in a public offering like our Regulation A offering is subject to unique risks, tolerance for volatility, and potential loss of your investment, that investors should be aware of prior to making an investment decision. Please carefully review the risk factors contained in the offering circular for this offering.</a:t>
            </a:r>
          </a:p>
          <a:p>
            <a:r>
              <a:rPr lang="en-US" sz="1600" dirty="0"/>
              <a:t> </a:t>
            </a:r>
          </a:p>
          <a:p>
            <a:r>
              <a:rPr lang="en-US" sz="1600" b="1" dirty="0"/>
              <a:t>All company data as of 12/31/20.</a:t>
            </a:r>
            <a:endParaRPr lang="en-US" sz="1600" dirty="0"/>
          </a:p>
        </p:txBody>
      </p:sp>
    </p:spTree>
    <p:extLst>
      <p:ext uri="{BB962C8B-B14F-4D97-AF65-F5344CB8AC3E}">
        <p14:creationId xmlns:p14="http://schemas.microsoft.com/office/powerpoint/2010/main" val="378994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4799DC-D2F8-314E-9EE8-2D15907BF848}"/>
              </a:ext>
            </a:extLst>
          </p:cNvPr>
          <p:cNvSpPr txBox="1">
            <a:spLocks/>
          </p:cNvSpPr>
          <p:nvPr/>
        </p:nvSpPr>
        <p:spPr>
          <a:xfrm>
            <a:off x="344639" y="2786743"/>
            <a:ext cx="8454721" cy="19596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i="1" dirty="0">
                <a:solidFill>
                  <a:schemeClr val="bg1"/>
                </a:solidFill>
              </a:rPr>
              <a:t>Providing Affordable Housing</a:t>
            </a:r>
          </a:p>
          <a:p>
            <a:pPr algn="ctr"/>
            <a:r>
              <a:rPr lang="en-US" i="1" dirty="0">
                <a:solidFill>
                  <a:schemeClr val="bg1"/>
                </a:solidFill>
              </a:rPr>
              <a:t>to Residents and Attractive Returns to Investors</a:t>
            </a:r>
          </a:p>
        </p:txBody>
      </p:sp>
      <p:sp>
        <p:nvSpPr>
          <p:cNvPr id="12" name="Subtitle 2">
            <a:extLst>
              <a:ext uri="{FF2B5EF4-FFF2-40B4-BE49-F238E27FC236}">
                <a16:creationId xmlns:a16="http://schemas.microsoft.com/office/drawing/2014/main" id="{0BB9345E-6F2A-314F-A929-00E628500E69}"/>
              </a:ext>
            </a:extLst>
          </p:cNvPr>
          <p:cNvSpPr txBox="1">
            <a:spLocks/>
          </p:cNvSpPr>
          <p:nvPr/>
        </p:nvSpPr>
        <p:spPr>
          <a:xfrm>
            <a:off x="1143000" y="2218246"/>
            <a:ext cx="6858000" cy="4550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spc="300" dirty="0">
                <a:solidFill>
                  <a:schemeClr val="bg1"/>
                </a:solidFill>
              </a:rPr>
              <a:t>OUR MISSION</a:t>
            </a:r>
          </a:p>
        </p:txBody>
      </p:sp>
      <p:sp>
        <p:nvSpPr>
          <p:cNvPr id="17" name="Slide Number Placeholder 5">
            <a:extLst>
              <a:ext uri="{FF2B5EF4-FFF2-40B4-BE49-F238E27FC236}">
                <a16:creationId xmlns:a16="http://schemas.microsoft.com/office/drawing/2014/main" id="{41DEFF7C-93F8-B14A-90E3-5201CF421C30}"/>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4</a:t>
            </a:fld>
            <a:endParaRPr lang="en-US" dirty="0"/>
          </a:p>
        </p:txBody>
      </p:sp>
      <p:sp>
        <p:nvSpPr>
          <p:cNvPr id="5" name="TextBox 4">
            <a:extLst>
              <a:ext uri="{FF2B5EF4-FFF2-40B4-BE49-F238E27FC236}">
                <a16:creationId xmlns:a16="http://schemas.microsoft.com/office/drawing/2014/main" id="{54DBB542-C069-DF43-AF87-51A798AC3E93}"/>
              </a:ext>
            </a:extLst>
          </p:cNvPr>
          <p:cNvSpPr txBox="1"/>
          <p:nvPr/>
        </p:nvSpPr>
        <p:spPr>
          <a:xfrm>
            <a:off x="344639" y="6140909"/>
            <a:ext cx="3770161" cy="430887"/>
          </a:xfrm>
          <a:prstGeom prst="rect">
            <a:avLst/>
          </a:prstGeom>
          <a:noFill/>
        </p:spPr>
        <p:txBody>
          <a:bodyPr wrap="square" rtlCol="0">
            <a:spAutoFit/>
          </a:bodyPr>
          <a:lstStyle/>
          <a:p>
            <a:r>
              <a:rPr lang="en-US" sz="1100" i="1" dirty="0">
                <a:solidFill>
                  <a:schemeClr val="bg1"/>
                </a:solidFill>
              </a:rPr>
              <a:t>Property pictured herein is owned and managed by</a:t>
            </a:r>
          </a:p>
          <a:p>
            <a:r>
              <a:rPr lang="en-US" sz="1100" i="1" dirty="0">
                <a:solidFill>
                  <a:schemeClr val="bg1"/>
                </a:solidFill>
              </a:rPr>
              <a:t>Manufactured Housing Properties.</a:t>
            </a:r>
            <a:endParaRPr lang="en-US" sz="1100" dirty="0">
              <a:solidFill>
                <a:schemeClr val="bg1"/>
              </a:solidFill>
            </a:endParaRPr>
          </a:p>
        </p:txBody>
      </p:sp>
    </p:spTree>
    <p:extLst>
      <p:ext uri="{BB962C8B-B14F-4D97-AF65-F5344CB8AC3E}">
        <p14:creationId xmlns:p14="http://schemas.microsoft.com/office/powerpoint/2010/main" val="403138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3D69-5644-43C2-96CE-A99B20CB70F9}"/>
              </a:ext>
            </a:extLst>
          </p:cNvPr>
          <p:cNvSpPr>
            <a:spLocks noGrp="1"/>
          </p:cNvSpPr>
          <p:nvPr>
            <p:ph type="title"/>
          </p:nvPr>
        </p:nvSpPr>
        <p:spPr>
          <a:xfrm>
            <a:off x="5770709" y="1723686"/>
            <a:ext cx="5452960" cy="386397"/>
          </a:xfrm>
        </p:spPr>
        <p:txBody>
          <a:bodyPr>
            <a:normAutofit fontScale="90000"/>
          </a:bodyPr>
          <a:lstStyle/>
          <a:p>
            <a:endParaRPr lang="en-US" dirty="0"/>
          </a:p>
        </p:txBody>
      </p:sp>
      <p:pic>
        <p:nvPicPr>
          <p:cNvPr id="8" name="Picture 7" descr="A picture containing grass, outdoor, sky, building&#10;&#10;Description automatically generated">
            <a:extLst>
              <a:ext uri="{FF2B5EF4-FFF2-40B4-BE49-F238E27FC236}">
                <a16:creationId xmlns:a16="http://schemas.microsoft.com/office/drawing/2014/main" id="{1EEDADF8-E4FC-480B-8F29-5413B994350E}"/>
              </a:ext>
            </a:extLst>
          </p:cNvPr>
          <p:cNvPicPr>
            <a:picLocks noChangeAspect="1"/>
          </p:cNvPicPr>
          <p:nvPr/>
        </p:nvPicPr>
        <p:blipFill>
          <a:blip r:embed="rId2"/>
          <a:stretch>
            <a:fillRect/>
          </a:stretch>
        </p:blipFill>
        <p:spPr>
          <a:xfrm>
            <a:off x="41002" y="1122864"/>
            <a:ext cx="9088215" cy="5898074"/>
          </a:xfrm>
          <a:prstGeom prst="rect">
            <a:avLst/>
          </a:prstGeom>
        </p:spPr>
      </p:pic>
    </p:spTree>
    <p:extLst>
      <p:ext uri="{BB962C8B-B14F-4D97-AF65-F5344CB8AC3E}">
        <p14:creationId xmlns:p14="http://schemas.microsoft.com/office/powerpoint/2010/main" val="361995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picture containing grass, outdoor, sky, house&#10;&#10;Description automatically generated">
            <a:extLst>
              <a:ext uri="{FF2B5EF4-FFF2-40B4-BE49-F238E27FC236}">
                <a16:creationId xmlns:a16="http://schemas.microsoft.com/office/drawing/2014/main" id="{E85A85EF-0685-4AE9-98A8-60FF6FB53827}"/>
              </a:ext>
            </a:extLst>
          </p:cNvPr>
          <p:cNvPicPr>
            <a:picLocks noChangeAspect="1"/>
          </p:cNvPicPr>
          <p:nvPr/>
        </p:nvPicPr>
        <p:blipFill rotWithShape="1">
          <a:blip r:embed="rId2"/>
          <a:srcRect l="6968" r="-2" b="-2"/>
          <a:stretch/>
        </p:blipFill>
        <p:spPr>
          <a:xfrm>
            <a:off x="-42640" y="1156028"/>
            <a:ext cx="9186639" cy="4960503"/>
          </a:xfrm>
          <a:prstGeom prst="rect">
            <a:avLst/>
          </a:prstGeom>
        </p:spPr>
      </p:pic>
    </p:spTree>
    <p:extLst>
      <p:ext uri="{BB962C8B-B14F-4D97-AF65-F5344CB8AC3E}">
        <p14:creationId xmlns:p14="http://schemas.microsoft.com/office/powerpoint/2010/main" val="767891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living room with a ceiling fan&#10;&#10;Description automatically generated with low confidence">
            <a:extLst>
              <a:ext uri="{FF2B5EF4-FFF2-40B4-BE49-F238E27FC236}">
                <a16:creationId xmlns:a16="http://schemas.microsoft.com/office/drawing/2014/main" id="{EBFC00A2-80C3-4B9A-AC07-121721341B85}"/>
              </a:ext>
            </a:extLst>
          </p:cNvPr>
          <p:cNvPicPr>
            <a:picLocks noChangeAspect="1"/>
          </p:cNvPicPr>
          <p:nvPr/>
        </p:nvPicPr>
        <p:blipFill rotWithShape="1">
          <a:blip r:embed="rId2"/>
          <a:srcRect l="2005" r="-2" b="-2"/>
          <a:stretch/>
        </p:blipFill>
        <p:spPr>
          <a:xfrm>
            <a:off x="482600" y="643467"/>
            <a:ext cx="8178799" cy="5571066"/>
          </a:xfrm>
          <a:prstGeom prst="rect">
            <a:avLst/>
          </a:prstGeom>
        </p:spPr>
      </p:pic>
    </p:spTree>
    <p:extLst>
      <p:ext uri="{BB962C8B-B14F-4D97-AF65-F5344CB8AC3E}">
        <p14:creationId xmlns:p14="http://schemas.microsoft.com/office/powerpoint/2010/main" val="3737196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DE7D-198A-4114-8ECC-CEE207126658}"/>
              </a:ext>
            </a:extLst>
          </p:cNvPr>
          <p:cNvSpPr>
            <a:spLocks noGrp="1"/>
          </p:cNvSpPr>
          <p:nvPr>
            <p:ph type="title"/>
          </p:nvPr>
        </p:nvSpPr>
        <p:spPr>
          <a:xfrm>
            <a:off x="791216" y="4330839"/>
            <a:ext cx="7659521" cy="640081"/>
          </a:xfrm>
        </p:spPr>
        <p:txBody>
          <a:bodyPr vert="horz" lIns="91440" tIns="45720" rIns="91440" bIns="45720" rtlCol="0" anchor="ctr">
            <a:normAutofit/>
          </a:bodyPr>
          <a:lstStyle/>
          <a:p>
            <a:pPr algn="ctr"/>
            <a:endParaRPr lang="en-US" sz="2800" dirty="0">
              <a:solidFill>
                <a:schemeClr val="tx1"/>
              </a:solidFill>
            </a:endParaRPr>
          </a:p>
        </p:txBody>
      </p:sp>
      <p:pic>
        <p:nvPicPr>
          <p:cNvPr id="4" name="Picture 3" descr="A picture containing indoor, floor, ceiling, room&#10;&#10;Description automatically generated">
            <a:extLst>
              <a:ext uri="{FF2B5EF4-FFF2-40B4-BE49-F238E27FC236}">
                <a16:creationId xmlns:a16="http://schemas.microsoft.com/office/drawing/2014/main" id="{0356A8E5-9A9B-4847-9FBF-C5D30F43605D}"/>
              </a:ext>
            </a:extLst>
          </p:cNvPr>
          <p:cNvPicPr>
            <a:picLocks noChangeAspect="1"/>
          </p:cNvPicPr>
          <p:nvPr/>
        </p:nvPicPr>
        <p:blipFill rotWithShape="1">
          <a:blip r:embed="rId2"/>
          <a:srcRect l="8734" r="6666"/>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375333488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6560-6BA3-4527-B125-C62CEFC00424}"/>
              </a:ext>
            </a:extLst>
          </p:cNvPr>
          <p:cNvSpPr>
            <a:spLocks noGrp="1"/>
          </p:cNvSpPr>
          <p:nvPr>
            <p:ph type="title"/>
          </p:nvPr>
        </p:nvSpPr>
        <p:spPr>
          <a:xfrm flipV="1">
            <a:off x="2312058" y="3681290"/>
            <a:ext cx="4202450" cy="118445"/>
          </a:xfrm>
        </p:spPr>
        <p:txBody>
          <a:bodyPr vert="horz" lIns="91440" tIns="45720" rIns="91440" bIns="45720" rtlCol="0" anchor="ctr">
            <a:normAutofit fontScale="90000"/>
          </a:bodyPr>
          <a:lstStyle/>
          <a:p>
            <a:pPr algn="ctr"/>
            <a:endParaRPr lang="en-US" sz="2800" dirty="0">
              <a:solidFill>
                <a:schemeClr val="tx1"/>
              </a:solidFill>
            </a:endParaRPr>
          </a:p>
        </p:txBody>
      </p:sp>
      <p:pic>
        <p:nvPicPr>
          <p:cNvPr id="4" name="Picture 3" descr="A picture containing floor, indoor, living, room&#10;&#10;Description automatically generated">
            <a:extLst>
              <a:ext uri="{FF2B5EF4-FFF2-40B4-BE49-F238E27FC236}">
                <a16:creationId xmlns:a16="http://schemas.microsoft.com/office/drawing/2014/main" id="{DA17DAD5-A124-405F-AF76-114ED5A45A7B}"/>
              </a:ext>
            </a:extLst>
          </p:cNvPr>
          <p:cNvPicPr>
            <a:picLocks noChangeAspect="1"/>
          </p:cNvPicPr>
          <p:nvPr/>
        </p:nvPicPr>
        <p:blipFill rotWithShape="1">
          <a:blip r:embed="rId2"/>
          <a:srcRect r="3131" b="-2"/>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105398957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4883</TotalTime>
  <Words>1780</Words>
  <Application>Microsoft Office PowerPoint</Application>
  <PresentationFormat>On-screen Show (4:3)</PresentationFormat>
  <Paragraphs>201</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Office Theme</vt:lpstr>
      <vt:lpstr>INVESTOR PRESENTATION 2021</vt:lpstr>
      <vt:lpstr>Disclaimer</vt:lpstr>
      <vt:lpstr>Disclaimer (continued)</vt:lpstr>
      <vt:lpstr>PowerPoint Presentation</vt:lpstr>
      <vt:lpstr>PowerPoint Presentation</vt:lpstr>
      <vt:lpstr>PowerPoint Presentation</vt:lpstr>
      <vt:lpstr>PowerPoint Presentation</vt:lpstr>
      <vt:lpstr>PowerPoint Presentation</vt:lpstr>
      <vt:lpstr>PowerPoint Presentation</vt:lpstr>
      <vt:lpstr>Housing Shortage</vt:lpstr>
      <vt:lpstr>Diminishing Supply</vt:lpstr>
      <vt:lpstr>The Possible Solution</vt:lpstr>
      <vt:lpstr>Poised for Growth</vt:lpstr>
      <vt:lpstr>Manufactured Housing Advantages</vt:lpstr>
      <vt:lpstr>Who is MHPC?</vt:lpstr>
      <vt:lpstr>Company Highlights</vt:lpstr>
      <vt:lpstr>Our Objectives</vt:lpstr>
      <vt:lpstr>Our Strategy (continued)</vt:lpstr>
      <vt:lpstr>Our Portfolio</vt:lpstr>
      <vt:lpstr>Southeast Concentration</vt:lpstr>
      <vt:lpstr>The Offering</vt:lpstr>
      <vt:lpstr>The Offering (continued)</vt:lpstr>
      <vt:lpstr>Our Strategy (continued)</vt:lpstr>
      <vt:lpstr>Our Team</vt:lpstr>
      <vt:lpstr>Our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Guajardo</dc:creator>
  <cp:lastModifiedBy>michael.anise@outlook.com</cp:lastModifiedBy>
  <cp:revision>111</cp:revision>
  <dcterms:created xsi:type="dcterms:W3CDTF">2021-04-13T01:38:01Z</dcterms:created>
  <dcterms:modified xsi:type="dcterms:W3CDTF">2021-08-18T20:03:53Z</dcterms:modified>
</cp:coreProperties>
</file>